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5" d="100"/>
          <a:sy n="75" d="100"/>
        </p:scale>
        <p:origin x="9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A25A146D-9E1C-495A-B475-F3C1AA58D77D}" type="datetimeFigureOut">
              <a:rPr lang="fr-FR" smtClean="0"/>
              <a:t>24/04/2015</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3D9E02-D98A-4FA5-BF0B-EB21E0EA87AA}" type="slidenum">
              <a:rPr lang="fr-FR" smtClean="0"/>
              <a:t>‹N°›</a:t>
            </a:fld>
            <a:endParaRPr lang="fr-FR"/>
          </a:p>
        </p:txBody>
      </p:sp>
    </p:spTree>
    <p:extLst>
      <p:ext uri="{BB962C8B-B14F-4D97-AF65-F5344CB8AC3E}">
        <p14:creationId xmlns:p14="http://schemas.microsoft.com/office/powerpoint/2010/main" val="12422025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BA76308-BF5A-41F9-9461-AE5DB6B5C493}" type="datetimeFigureOut">
              <a:rPr lang="fr-FR" smtClean="0"/>
              <a:t>24/04/2015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FFCC19-05F4-49AA-90C6-9989129605B3}" type="slidenum">
              <a:rPr lang="fr-FR" smtClean="0"/>
              <a:t>‹N°›</a:t>
            </a:fld>
            <a:endParaRPr lang="fr-FR"/>
          </a:p>
        </p:txBody>
      </p:sp>
    </p:spTree>
    <p:extLst>
      <p:ext uri="{BB962C8B-B14F-4D97-AF65-F5344CB8AC3E}">
        <p14:creationId xmlns:p14="http://schemas.microsoft.com/office/powerpoint/2010/main" val="718354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BA76308-BF5A-41F9-9461-AE5DB6B5C493}" type="datetimeFigureOut">
              <a:rPr lang="fr-FR" smtClean="0"/>
              <a:t>24/04/2015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CFFCC19-05F4-49AA-90C6-9989129605B3}" type="slidenum">
              <a:rPr lang="fr-FR" smtClean="0"/>
              <a:t>‹N°›</a:t>
            </a:fld>
            <a:endParaRPr lang="fr-FR"/>
          </a:p>
        </p:txBody>
      </p:sp>
    </p:spTree>
    <p:extLst>
      <p:ext uri="{BB962C8B-B14F-4D97-AF65-F5344CB8AC3E}">
        <p14:creationId xmlns:p14="http://schemas.microsoft.com/office/powerpoint/2010/main" val="1828748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BA76308-BF5A-41F9-9461-AE5DB6B5C493}" type="datetimeFigureOut">
              <a:rPr lang="fr-FR" smtClean="0"/>
              <a:t>24/04/2015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FFCC19-05F4-49AA-90C6-9989129605B3}" type="slidenum">
              <a:rPr lang="fr-FR" smtClean="0"/>
              <a:t>‹N°›</a:t>
            </a:fld>
            <a:endParaRPr lang="fr-FR"/>
          </a:p>
        </p:txBody>
      </p:sp>
    </p:spTree>
    <p:extLst>
      <p:ext uri="{BB962C8B-B14F-4D97-AF65-F5344CB8AC3E}">
        <p14:creationId xmlns:p14="http://schemas.microsoft.com/office/powerpoint/2010/main" val="689151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smtClean="0"/>
              <a:t>Modifiez le style du titre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BA76308-BF5A-41F9-9461-AE5DB6B5C493}" type="datetimeFigureOut">
              <a:rPr lang="fr-FR" smtClean="0"/>
              <a:t>24/04/2015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FFCC19-05F4-49AA-90C6-9989129605B3}" type="slidenum">
              <a:rPr lang="fr-FR" smtClean="0"/>
              <a:t>‹N°›</a:t>
            </a:fld>
            <a:endParaRPr lang="fr-F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24099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BA76308-BF5A-41F9-9461-AE5DB6B5C493}" type="datetimeFigureOut">
              <a:rPr lang="fr-FR" smtClean="0"/>
              <a:t>24/04/2015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FFCC19-05F4-49AA-90C6-9989129605B3}" type="slidenum">
              <a:rPr lang="fr-FR" smtClean="0"/>
              <a:t>‹N°›</a:t>
            </a:fld>
            <a:endParaRPr lang="fr-FR"/>
          </a:p>
        </p:txBody>
      </p:sp>
    </p:spTree>
    <p:extLst>
      <p:ext uri="{BB962C8B-B14F-4D97-AF65-F5344CB8AC3E}">
        <p14:creationId xmlns:p14="http://schemas.microsoft.com/office/powerpoint/2010/main" val="4276475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BA76308-BF5A-41F9-9461-AE5DB6B5C493}" type="datetimeFigureOut">
              <a:rPr lang="fr-FR" smtClean="0"/>
              <a:t>24/04/2015</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FFCC19-05F4-49AA-90C6-9989129605B3}" type="slidenum">
              <a:rPr lang="fr-FR" smtClean="0"/>
              <a:t>‹N°›</a:t>
            </a:fld>
            <a:endParaRPr lang="fr-FR"/>
          </a:p>
        </p:txBody>
      </p:sp>
    </p:spTree>
    <p:extLst>
      <p:ext uri="{BB962C8B-B14F-4D97-AF65-F5344CB8AC3E}">
        <p14:creationId xmlns:p14="http://schemas.microsoft.com/office/powerpoint/2010/main" val="2993747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BA76308-BF5A-41F9-9461-AE5DB6B5C493}" type="datetimeFigureOut">
              <a:rPr lang="fr-FR" smtClean="0"/>
              <a:t>24/04/2015</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FFCC19-05F4-49AA-90C6-9989129605B3}" type="slidenum">
              <a:rPr lang="fr-FR" smtClean="0"/>
              <a:t>‹N°›</a:t>
            </a:fld>
            <a:endParaRPr lang="fr-FR"/>
          </a:p>
        </p:txBody>
      </p:sp>
    </p:spTree>
    <p:extLst>
      <p:ext uri="{BB962C8B-B14F-4D97-AF65-F5344CB8AC3E}">
        <p14:creationId xmlns:p14="http://schemas.microsoft.com/office/powerpoint/2010/main" val="3518908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BA76308-BF5A-41F9-9461-AE5DB6B5C493}" type="datetimeFigureOut">
              <a:rPr lang="fr-FR" smtClean="0"/>
              <a:t>24/04/2015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FFCC19-05F4-49AA-90C6-9989129605B3}" type="slidenum">
              <a:rPr lang="fr-FR" smtClean="0"/>
              <a:t>‹N°›</a:t>
            </a:fld>
            <a:endParaRPr lang="fr-FR"/>
          </a:p>
        </p:txBody>
      </p:sp>
    </p:spTree>
    <p:extLst>
      <p:ext uri="{BB962C8B-B14F-4D97-AF65-F5344CB8AC3E}">
        <p14:creationId xmlns:p14="http://schemas.microsoft.com/office/powerpoint/2010/main" val="4173999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BA76308-BF5A-41F9-9461-AE5DB6B5C493}" type="datetimeFigureOut">
              <a:rPr lang="fr-FR" smtClean="0"/>
              <a:t>24/04/2015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FFCC19-05F4-49AA-90C6-9989129605B3}" type="slidenum">
              <a:rPr lang="fr-FR" smtClean="0"/>
              <a:t>‹N°›</a:t>
            </a:fld>
            <a:endParaRPr lang="fr-FR"/>
          </a:p>
        </p:txBody>
      </p:sp>
    </p:spTree>
    <p:extLst>
      <p:ext uri="{BB962C8B-B14F-4D97-AF65-F5344CB8AC3E}">
        <p14:creationId xmlns:p14="http://schemas.microsoft.com/office/powerpoint/2010/main" val="3734763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BA76308-BF5A-41F9-9461-AE5DB6B5C493}" type="datetimeFigureOut">
              <a:rPr lang="fr-FR" smtClean="0"/>
              <a:t>24/04/2015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FFCC19-05F4-49AA-90C6-9989129605B3}" type="slidenum">
              <a:rPr lang="fr-FR" smtClean="0"/>
              <a:t>‹N°›</a:t>
            </a:fld>
            <a:endParaRPr lang="fr-FR"/>
          </a:p>
        </p:txBody>
      </p:sp>
    </p:spTree>
    <p:extLst>
      <p:ext uri="{BB962C8B-B14F-4D97-AF65-F5344CB8AC3E}">
        <p14:creationId xmlns:p14="http://schemas.microsoft.com/office/powerpoint/2010/main" val="1677781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BA76308-BF5A-41F9-9461-AE5DB6B5C493}" type="datetimeFigureOut">
              <a:rPr lang="fr-FR" smtClean="0"/>
              <a:t>24/04/2015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CFFCC19-05F4-49AA-90C6-9989129605B3}" type="slidenum">
              <a:rPr lang="fr-FR" smtClean="0"/>
              <a:t>‹N°›</a:t>
            </a:fld>
            <a:endParaRPr lang="fr-FR"/>
          </a:p>
        </p:txBody>
      </p:sp>
    </p:spTree>
    <p:extLst>
      <p:ext uri="{BB962C8B-B14F-4D97-AF65-F5344CB8AC3E}">
        <p14:creationId xmlns:p14="http://schemas.microsoft.com/office/powerpoint/2010/main" val="603998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BA76308-BF5A-41F9-9461-AE5DB6B5C493}" type="datetimeFigureOut">
              <a:rPr lang="fr-FR" smtClean="0"/>
              <a:t>24/04/2015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CFFCC19-05F4-49AA-90C6-9989129605B3}" type="slidenum">
              <a:rPr lang="fr-FR" smtClean="0"/>
              <a:t>‹N°›</a:t>
            </a:fld>
            <a:endParaRPr lang="fr-FR"/>
          </a:p>
        </p:txBody>
      </p:sp>
    </p:spTree>
    <p:extLst>
      <p:ext uri="{BB962C8B-B14F-4D97-AF65-F5344CB8AC3E}">
        <p14:creationId xmlns:p14="http://schemas.microsoft.com/office/powerpoint/2010/main" val="631670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BA76308-BF5A-41F9-9461-AE5DB6B5C493}" type="datetimeFigureOut">
              <a:rPr lang="fr-FR" smtClean="0"/>
              <a:t>24/04/2015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CFFCC19-05F4-49AA-90C6-9989129605B3}" type="slidenum">
              <a:rPr lang="fr-FR" smtClean="0"/>
              <a:t>‹N°›</a:t>
            </a:fld>
            <a:endParaRPr lang="fr-FR"/>
          </a:p>
        </p:txBody>
      </p:sp>
    </p:spTree>
    <p:extLst>
      <p:ext uri="{BB962C8B-B14F-4D97-AF65-F5344CB8AC3E}">
        <p14:creationId xmlns:p14="http://schemas.microsoft.com/office/powerpoint/2010/main" val="146310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BBA76308-BF5A-41F9-9461-AE5DB6B5C493}" type="datetimeFigureOut">
              <a:rPr lang="fr-FR" smtClean="0"/>
              <a:t>24/04/2015</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8CFFCC19-05F4-49AA-90C6-9989129605B3}" type="slidenum">
              <a:rPr lang="fr-FR" smtClean="0"/>
              <a:t>‹N°›</a:t>
            </a:fld>
            <a:endParaRPr lang="fr-FR"/>
          </a:p>
        </p:txBody>
      </p:sp>
    </p:spTree>
    <p:extLst>
      <p:ext uri="{BB962C8B-B14F-4D97-AF65-F5344CB8AC3E}">
        <p14:creationId xmlns:p14="http://schemas.microsoft.com/office/powerpoint/2010/main" val="3518584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BA76308-BF5A-41F9-9461-AE5DB6B5C493}" type="datetimeFigureOut">
              <a:rPr lang="fr-FR" smtClean="0"/>
              <a:t>24/04/2015</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8CFFCC19-05F4-49AA-90C6-9989129605B3}" type="slidenum">
              <a:rPr lang="fr-FR" smtClean="0"/>
              <a:t>‹N°›</a:t>
            </a:fld>
            <a:endParaRPr lang="fr-FR"/>
          </a:p>
        </p:txBody>
      </p:sp>
    </p:spTree>
    <p:extLst>
      <p:ext uri="{BB962C8B-B14F-4D97-AF65-F5344CB8AC3E}">
        <p14:creationId xmlns:p14="http://schemas.microsoft.com/office/powerpoint/2010/main" val="288470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Date Placeholder 4"/>
          <p:cNvSpPr>
            <a:spLocks noGrp="1"/>
          </p:cNvSpPr>
          <p:nvPr>
            <p:ph type="dt" sz="half" idx="10"/>
          </p:nvPr>
        </p:nvSpPr>
        <p:spPr/>
        <p:txBody>
          <a:bodyPr/>
          <a:lstStyle/>
          <a:p>
            <a:fld id="{BBA76308-BF5A-41F9-9461-AE5DB6B5C493}" type="datetimeFigureOut">
              <a:rPr lang="fr-FR" smtClean="0"/>
              <a:t>24/04/2015</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8CFFCC19-05F4-49AA-90C6-9989129605B3}" type="slidenum">
              <a:rPr lang="fr-FR" smtClean="0"/>
              <a:t>‹N°›</a:t>
            </a:fld>
            <a:endParaRPr lang="fr-FR"/>
          </a:p>
        </p:txBody>
      </p:sp>
    </p:spTree>
    <p:extLst>
      <p:ext uri="{BB962C8B-B14F-4D97-AF65-F5344CB8AC3E}">
        <p14:creationId xmlns:p14="http://schemas.microsoft.com/office/powerpoint/2010/main" val="45170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BA76308-BF5A-41F9-9461-AE5DB6B5C493}" type="datetimeFigureOut">
              <a:rPr lang="fr-FR" smtClean="0"/>
              <a:t>24/04/2015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CFFCC19-05F4-49AA-90C6-9989129605B3}" type="slidenum">
              <a:rPr lang="fr-FR" smtClean="0"/>
              <a:t>‹N°›</a:t>
            </a:fld>
            <a:endParaRPr lang="fr-FR"/>
          </a:p>
        </p:txBody>
      </p:sp>
    </p:spTree>
    <p:extLst>
      <p:ext uri="{BB962C8B-B14F-4D97-AF65-F5344CB8AC3E}">
        <p14:creationId xmlns:p14="http://schemas.microsoft.com/office/powerpoint/2010/main" val="428972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BA76308-BF5A-41F9-9461-AE5DB6B5C493}" type="datetimeFigureOut">
              <a:rPr lang="fr-FR" smtClean="0"/>
              <a:t>24/04/2015</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CFFCC19-05F4-49AA-90C6-9989129605B3}" type="slidenum">
              <a:rPr lang="fr-FR" smtClean="0"/>
              <a:t>‹N°›</a:t>
            </a:fld>
            <a:endParaRPr lang="fr-FR"/>
          </a:p>
        </p:txBody>
      </p:sp>
    </p:spTree>
    <p:extLst>
      <p:ext uri="{BB962C8B-B14F-4D97-AF65-F5344CB8AC3E}">
        <p14:creationId xmlns:p14="http://schemas.microsoft.com/office/powerpoint/2010/main" val="369524658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Image 3" descr="Drapeau sénégala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6455" y="889397"/>
            <a:ext cx="623887" cy="3429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Image 4" descr="Farba Ngom sur la Présidentielle de 2017 : &quot;Idrissa Seck et Karim Wade ne font pas de poids devant Macky Sall&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283" y="1422401"/>
            <a:ext cx="3324225" cy="2333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WordArt 7"/>
          <p:cNvSpPr>
            <a:spLocks noChangeArrowheads="1" noChangeShapeType="1" noTextEdit="1"/>
          </p:cNvSpPr>
          <p:nvPr/>
        </p:nvSpPr>
        <p:spPr bwMode="auto">
          <a:xfrm>
            <a:off x="3367084" y="3959225"/>
            <a:ext cx="5762625" cy="457200"/>
          </a:xfrm>
          <a:prstGeom prst="rect">
            <a:avLst/>
          </a:prstGeom>
        </p:spPr>
        <p:txBody>
          <a:bodyPr wrap="none" fromWordArt="1">
            <a:prstTxWarp prst="textPlain">
              <a:avLst>
                <a:gd name="adj" fmla="val 50000"/>
              </a:avLst>
            </a:prstTxWarp>
          </a:bodyPr>
          <a:lstStyle/>
          <a:p>
            <a:pPr algn="ctr" rtl="0">
              <a:buNone/>
            </a:pPr>
            <a:r>
              <a:rPr lang="fr-FR" sz="2800" i="1" kern="10" spc="0" dirty="0" smtClean="0">
                <a:ln w="9525">
                  <a:solidFill>
                    <a:srgbClr val="000000"/>
                  </a:solidFill>
                  <a:round/>
                  <a:headEnd/>
                  <a:tailEnd/>
                </a:ln>
                <a:solidFill>
                  <a:srgbClr val="243F60"/>
                </a:solidFill>
                <a:effectLst>
                  <a:outerShdw dist="35921" dir="2700000" algn="ctr" rotWithShape="0">
                    <a:srgbClr val="808080">
                      <a:alpha val="80000"/>
                    </a:srgbClr>
                  </a:outerShdw>
                </a:effectLst>
                <a:latin typeface="Arial Black" panose="020B0A04020102020204" pitchFamily="34" charset="0"/>
              </a:rPr>
              <a:t>PLAN AGNAM EMERGENT (PAE)</a:t>
            </a:r>
            <a:endParaRPr lang="fr-FR" sz="2800" i="1" kern="10" spc="0" dirty="0">
              <a:ln w="9525">
                <a:solidFill>
                  <a:srgbClr val="000000"/>
                </a:solidFill>
                <a:round/>
                <a:headEnd/>
                <a:tailEnd/>
              </a:ln>
              <a:solidFill>
                <a:srgbClr val="243F60"/>
              </a:solidFill>
              <a:effectLst>
                <a:outerShdw dist="35921" dir="2700000" algn="ctr" rotWithShape="0">
                  <a:srgbClr val="808080">
                    <a:alpha val="80000"/>
                  </a:srgbClr>
                </a:outerShdw>
              </a:effectLst>
              <a:latin typeface="Arial Black" panose="020B0A04020102020204" pitchFamily="34" charset="0"/>
            </a:endParaRPr>
          </a:p>
        </p:txBody>
      </p:sp>
      <p:pic>
        <p:nvPicPr>
          <p:cNvPr id="2054" name="Image 21" descr="pays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2659" y="5010151"/>
            <a:ext cx="222885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 18" descr="photo-mf400-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258" y="5057776"/>
            <a:ext cx="1676401" cy="9810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 1" descr="http://prodac.sn/wp-content/uploads/freshizer/34c42a75620e545d319cee5fb7f8f652_RECOLTES-SEFA-69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7984" y="5010152"/>
            <a:ext cx="1495425" cy="1028699"/>
          </a:xfrm>
          <a:prstGeom prst="rect">
            <a:avLst/>
          </a:prstGeom>
          <a:noFill/>
          <a:extLst>
            <a:ext uri="{909E8E84-426E-40DD-AFC4-6F175D3DCCD1}">
              <a14:hiddenFill xmlns:a14="http://schemas.microsoft.com/office/drawing/2010/main">
                <a:solidFill>
                  <a:srgbClr val="FFFFFF"/>
                </a:solidFill>
              </a14:hiddenFill>
            </a:ext>
          </a:extLst>
        </p:spPr>
      </p:pic>
      <p:pic>
        <p:nvPicPr>
          <p:cNvPr id="2053" name="Image 22" descr="inde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1509" y="5010151"/>
            <a:ext cx="227647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Image 2" descr="© Clément  Tardif / Greenpea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69910" y="5010152"/>
            <a:ext cx="1495425" cy="1028699"/>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 36" descr="bedikclasse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53409" y="5010152"/>
            <a:ext cx="1716501" cy="1028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0"/>
          <p:cNvSpPr>
            <a:spLocks noChangeArrowheads="1"/>
          </p:cNvSpPr>
          <p:nvPr/>
        </p:nvSpPr>
        <p:spPr bwMode="auto">
          <a:xfrm>
            <a:off x="5225523" y="-28929"/>
            <a:ext cx="204575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822325" algn="l"/>
              </a:tabLst>
              <a:defRPr>
                <a:solidFill>
                  <a:schemeClr val="tx1"/>
                </a:solidFill>
                <a:latin typeface="Arial" panose="020B0604020202020204" pitchFamily="34" charset="0"/>
              </a:defRPr>
            </a:lvl1pPr>
            <a:lvl2pPr eaLnBrk="0" fontAlgn="base" hangingPunct="0">
              <a:spcBef>
                <a:spcPct val="0"/>
              </a:spcBef>
              <a:spcAft>
                <a:spcPct val="0"/>
              </a:spcAft>
              <a:tabLst>
                <a:tab pos="822325" algn="l"/>
              </a:tabLst>
              <a:defRPr>
                <a:solidFill>
                  <a:schemeClr val="tx1"/>
                </a:solidFill>
                <a:latin typeface="Arial" panose="020B0604020202020204" pitchFamily="34" charset="0"/>
              </a:defRPr>
            </a:lvl2pPr>
            <a:lvl3pPr eaLnBrk="0" fontAlgn="base" hangingPunct="0">
              <a:spcBef>
                <a:spcPct val="0"/>
              </a:spcBef>
              <a:spcAft>
                <a:spcPct val="0"/>
              </a:spcAft>
              <a:tabLst>
                <a:tab pos="822325" algn="l"/>
              </a:tabLst>
              <a:defRPr>
                <a:solidFill>
                  <a:schemeClr val="tx1"/>
                </a:solidFill>
                <a:latin typeface="Arial" panose="020B0604020202020204" pitchFamily="34" charset="0"/>
              </a:defRPr>
            </a:lvl3pPr>
            <a:lvl4pPr eaLnBrk="0" fontAlgn="base" hangingPunct="0">
              <a:spcBef>
                <a:spcPct val="0"/>
              </a:spcBef>
              <a:spcAft>
                <a:spcPct val="0"/>
              </a:spcAft>
              <a:tabLst>
                <a:tab pos="822325" algn="l"/>
              </a:tabLst>
              <a:defRPr>
                <a:solidFill>
                  <a:schemeClr val="tx1"/>
                </a:solidFill>
                <a:latin typeface="Arial" panose="020B0604020202020204" pitchFamily="34" charset="0"/>
              </a:defRPr>
            </a:lvl4pPr>
            <a:lvl5pPr eaLnBrk="0" fontAlgn="base" hangingPunct="0">
              <a:spcBef>
                <a:spcPct val="0"/>
              </a:spcBef>
              <a:spcAft>
                <a:spcPct val="0"/>
              </a:spcAft>
              <a:tabLst>
                <a:tab pos="822325" algn="l"/>
              </a:tabLst>
              <a:defRPr>
                <a:solidFill>
                  <a:schemeClr val="tx1"/>
                </a:solidFill>
                <a:latin typeface="Arial" panose="020B0604020202020204" pitchFamily="34" charset="0"/>
              </a:defRPr>
            </a:lvl5pPr>
            <a:lvl6pPr eaLnBrk="0" fontAlgn="base" hangingPunct="0">
              <a:spcBef>
                <a:spcPct val="0"/>
              </a:spcBef>
              <a:spcAft>
                <a:spcPct val="0"/>
              </a:spcAft>
              <a:tabLst>
                <a:tab pos="822325" algn="l"/>
              </a:tabLst>
              <a:defRPr>
                <a:solidFill>
                  <a:schemeClr val="tx1"/>
                </a:solidFill>
                <a:latin typeface="Arial" panose="020B0604020202020204" pitchFamily="34" charset="0"/>
              </a:defRPr>
            </a:lvl6pPr>
            <a:lvl7pPr eaLnBrk="0" fontAlgn="base" hangingPunct="0">
              <a:spcBef>
                <a:spcPct val="0"/>
              </a:spcBef>
              <a:spcAft>
                <a:spcPct val="0"/>
              </a:spcAft>
              <a:tabLst>
                <a:tab pos="822325" algn="l"/>
              </a:tabLst>
              <a:defRPr>
                <a:solidFill>
                  <a:schemeClr val="tx1"/>
                </a:solidFill>
                <a:latin typeface="Arial" panose="020B0604020202020204" pitchFamily="34" charset="0"/>
              </a:defRPr>
            </a:lvl7pPr>
            <a:lvl8pPr eaLnBrk="0" fontAlgn="base" hangingPunct="0">
              <a:spcBef>
                <a:spcPct val="0"/>
              </a:spcBef>
              <a:spcAft>
                <a:spcPct val="0"/>
              </a:spcAft>
              <a:tabLst>
                <a:tab pos="822325" algn="l"/>
              </a:tabLst>
              <a:defRPr>
                <a:solidFill>
                  <a:schemeClr val="tx1"/>
                </a:solidFill>
                <a:latin typeface="Arial" panose="020B0604020202020204" pitchFamily="34" charset="0"/>
              </a:defRPr>
            </a:lvl8pPr>
            <a:lvl9pPr eaLnBrk="0" fontAlgn="base" hangingPunct="0">
              <a:spcBef>
                <a:spcPct val="0"/>
              </a:spcBef>
              <a:spcAft>
                <a:spcPct val="0"/>
              </a:spcAft>
              <a:tabLst>
                <a:tab pos="82232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822325" algn="l"/>
              </a:tabLst>
            </a:pPr>
            <a:r>
              <a:rPr kumimoji="0" lang="fr-FR" altLang="fr-FR" sz="900" b="1" i="0" u="none" strike="noStrike" cap="none" normalizeH="0" baseline="0" dirty="0" smtClean="0">
                <a:ln>
                  <a:noFill/>
                </a:ln>
                <a:solidFill>
                  <a:schemeClr val="tx1"/>
                </a:solidFill>
                <a:effectLst/>
                <a:latin typeface="Lucida Calligraphy" panose="03010101010101010101" pitchFamily="66" charset="0"/>
                <a:ea typeface="Calibri" panose="020F0502020204030204" pitchFamily="34" charset="0"/>
                <a:cs typeface="Times New Roman" panose="02020603050405020304" pitchFamily="18" charset="0"/>
              </a:rPr>
              <a:t>-------------</a:t>
            </a:r>
            <a:endParaRPr kumimoji="0" lang="fr-FR" altLang="fr-FR" sz="1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822325" algn="l"/>
              </a:tabLst>
            </a:pPr>
            <a:r>
              <a:rPr kumimoji="0" lang="fr-FR" altLang="fr-FR" sz="900" b="1" i="0" u="none" strike="noStrike" cap="none" normalizeH="0" baseline="0" dirty="0" smtClean="0">
                <a:ln>
                  <a:noFill/>
                </a:ln>
                <a:solidFill>
                  <a:schemeClr val="tx1"/>
                </a:solidFill>
                <a:effectLst/>
                <a:latin typeface="Lucida Calligraphy" panose="03010101010101010101" pitchFamily="66" charset="0"/>
                <a:ea typeface="Calibri" panose="020F0502020204030204" pitchFamily="34" charset="0"/>
                <a:cs typeface="Times New Roman" panose="02020603050405020304" pitchFamily="18" charset="0"/>
              </a:rPr>
              <a:t>R</a:t>
            </a:r>
            <a:r>
              <a:rPr kumimoji="0" lang="fr-FR" altLang="fr-FR" sz="9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900" b="1" i="0" u="none" strike="noStrike" cap="none" normalizeH="0" baseline="0" dirty="0" smtClean="0">
                <a:ln>
                  <a:noFill/>
                </a:ln>
                <a:solidFill>
                  <a:schemeClr val="tx1"/>
                </a:solidFill>
                <a:effectLst/>
                <a:latin typeface="Lucida Calligraphy" panose="03010101010101010101" pitchFamily="66" charset="0"/>
                <a:ea typeface="Calibri" panose="020F0502020204030204" pitchFamily="34" charset="0"/>
                <a:cs typeface="Times New Roman" panose="02020603050405020304" pitchFamily="18" charset="0"/>
              </a:rPr>
              <a:t>publique du S</a:t>
            </a:r>
            <a:r>
              <a:rPr kumimoji="0" lang="fr-FR" altLang="fr-FR" sz="9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900" b="1" i="0" u="none" strike="noStrike" cap="none" normalizeH="0" baseline="0" dirty="0" smtClean="0">
                <a:ln>
                  <a:noFill/>
                </a:ln>
                <a:solidFill>
                  <a:schemeClr val="tx1"/>
                </a:solidFill>
                <a:effectLst/>
                <a:latin typeface="Lucida Calligraphy" panose="03010101010101010101" pitchFamily="66" charset="0"/>
                <a:ea typeface="Calibri" panose="020F0502020204030204" pitchFamily="34" charset="0"/>
                <a:cs typeface="Times New Roman" panose="02020603050405020304" pitchFamily="18" charset="0"/>
              </a:rPr>
              <a:t>n</a:t>
            </a:r>
            <a:r>
              <a:rPr kumimoji="0" lang="fr-FR" altLang="fr-FR" sz="9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900" b="1" i="0" u="none" strike="noStrike" cap="none" normalizeH="0" baseline="0" dirty="0" smtClean="0">
                <a:ln>
                  <a:noFill/>
                </a:ln>
                <a:solidFill>
                  <a:schemeClr val="tx1"/>
                </a:solidFill>
                <a:effectLst/>
                <a:latin typeface="Lucida Calligraphy" panose="03010101010101010101" pitchFamily="66" charset="0"/>
                <a:ea typeface="Calibri" panose="020F0502020204030204" pitchFamily="34" charset="0"/>
                <a:cs typeface="Times New Roman" panose="02020603050405020304" pitchFamily="18" charset="0"/>
              </a:rPr>
              <a:t>gal</a:t>
            </a:r>
            <a:endParaRPr kumimoji="0" lang="fr-FR" altLang="fr-FR" sz="1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822325" algn="l"/>
              </a:tabLst>
            </a:pPr>
            <a:r>
              <a:rPr kumimoji="0" lang="fr-FR" altLang="fr-FR" sz="900" b="0" i="0" u="none" strike="noStrike" cap="none" normalizeH="0" baseline="0" dirty="0" smtClean="0">
                <a:ln>
                  <a:noFill/>
                </a:ln>
                <a:solidFill>
                  <a:schemeClr val="tx1"/>
                </a:solidFill>
                <a:effectLst/>
                <a:latin typeface="Lucida Calligraphy" panose="03010101010101010101" pitchFamily="66" charset="0"/>
                <a:ea typeface="Calibri" panose="020F0502020204030204" pitchFamily="34" charset="0"/>
                <a:cs typeface="Times New Roman" panose="02020603050405020304" pitchFamily="18" charset="0"/>
              </a:rPr>
              <a:t>Un Peuple </a:t>
            </a:r>
            <a:r>
              <a:rPr kumimoji="0" lang="fr-FR" altLang="fr-FR" sz="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sz="900" b="0" i="0" u="none" strike="noStrike" cap="none" normalizeH="0" baseline="0" dirty="0" smtClean="0">
                <a:ln>
                  <a:noFill/>
                </a:ln>
                <a:solidFill>
                  <a:schemeClr val="tx1"/>
                </a:solidFill>
                <a:effectLst/>
                <a:latin typeface="Lucida Calligraphy" panose="03010101010101010101" pitchFamily="66" charset="0"/>
                <a:ea typeface="Calibri" panose="020F0502020204030204" pitchFamily="34" charset="0"/>
                <a:cs typeface="Times New Roman" panose="02020603050405020304" pitchFamily="18" charset="0"/>
              </a:rPr>
              <a:t> Un But </a:t>
            </a:r>
            <a:r>
              <a:rPr kumimoji="0" lang="fr-FR" altLang="fr-FR" sz="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sz="900" b="0" i="0" u="none" strike="noStrike" cap="none" normalizeH="0" baseline="0" dirty="0" smtClean="0">
                <a:ln>
                  <a:noFill/>
                </a:ln>
                <a:solidFill>
                  <a:schemeClr val="tx1"/>
                </a:solidFill>
                <a:effectLst/>
                <a:latin typeface="Lucida Calligraphy" panose="03010101010101010101" pitchFamily="66" charset="0"/>
                <a:ea typeface="Calibri" panose="020F0502020204030204" pitchFamily="34" charset="0"/>
                <a:cs typeface="Times New Roman" panose="02020603050405020304" pitchFamily="18" charset="0"/>
              </a:rPr>
              <a:t> Une Foi</a:t>
            </a:r>
            <a:endParaRPr kumimoji="0" lang="fr-FR" altLang="fr-FR" sz="1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822325" algn="l"/>
              </a:tabLst>
            </a:pPr>
            <a:r>
              <a:rPr kumimoji="0" lang="fr-FR" altLang="fr-FR" sz="900" b="1" i="0" u="none" strike="noStrike" cap="none" normalizeH="0" baseline="0" dirty="0" smtClean="0">
                <a:ln>
                  <a:noFill/>
                </a:ln>
                <a:solidFill>
                  <a:schemeClr val="tx1"/>
                </a:solidFill>
                <a:effectLst/>
                <a:latin typeface="Lucida Calligraphy" panose="03010101010101010101" pitchFamily="66" charset="0"/>
                <a:ea typeface="Calibri" panose="020F0502020204030204" pitchFamily="34" charset="0"/>
                <a:cs typeface="Times New Roman" panose="02020603050405020304" pitchFamily="18" charset="0"/>
              </a:rPr>
              <a:t>Commune d</a:t>
            </a:r>
            <a:r>
              <a:rPr kumimoji="0" lang="fr-FR" altLang="fr-FR" sz="9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sz="900" b="1" i="0" u="none" strike="noStrike" cap="none" normalizeH="0" baseline="0" dirty="0" err="1" smtClean="0">
                <a:ln>
                  <a:noFill/>
                </a:ln>
                <a:solidFill>
                  <a:schemeClr val="tx1"/>
                </a:solidFill>
                <a:effectLst/>
                <a:latin typeface="Lucida Calligraphy" panose="03010101010101010101" pitchFamily="66" charset="0"/>
                <a:ea typeface="Calibri" panose="020F0502020204030204" pitchFamily="34" charset="0"/>
                <a:cs typeface="Times New Roman" panose="02020603050405020304" pitchFamily="18" charset="0"/>
              </a:rPr>
              <a:t>Agnam</a:t>
            </a:r>
            <a:endParaRPr kumimoji="0" lang="fr-FR" altLang="fr-FR" sz="1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822325" algn="l"/>
              </a:tabLst>
            </a:pPr>
            <a:r>
              <a:rPr kumimoji="0" lang="fr-FR" altLang="fr-FR" sz="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fr-FR" altLang="fr-FR" sz="1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822325" algn="l"/>
              </a:tabLst>
            </a:pPr>
            <a:r>
              <a:rPr kumimoji="0" lang="fr-FR" altLang="fr-FR" sz="900" b="1" i="0" u="none" strike="noStrike" cap="none" normalizeH="0" baseline="0" dirty="0" smtClean="0">
                <a:ln>
                  <a:noFill/>
                </a:ln>
                <a:solidFill>
                  <a:schemeClr val="tx1"/>
                </a:solidFill>
                <a:effectLst/>
                <a:latin typeface="Andalus" panose="02020603050405020304" pitchFamily="18" charset="-78"/>
                <a:ea typeface="Calibri" panose="020F0502020204030204" pitchFamily="34" charset="0"/>
                <a:cs typeface="Andalus" panose="02020603050405020304" pitchFamily="18" charset="-78"/>
              </a:rPr>
              <a:t>Hôtel de Ville Agnam </a:t>
            </a:r>
            <a:r>
              <a:rPr kumimoji="0" lang="fr-FR" altLang="fr-FR" sz="900" b="1" i="0" u="none" strike="noStrike" cap="none" normalizeH="0" baseline="0" dirty="0" err="1" smtClean="0">
                <a:ln>
                  <a:noFill/>
                </a:ln>
                <a:solidFill>
                  <a:schemeClr val="tx1"/>
                </a:solidFill>
                <a:effectLst/>
                <a:latin typeface="Andalus" panose="02020603050405020304" pitchFamily="18" charset="-78"/>
                <a:ea typeface="Calibri" panose="020F0502020204030204" pitchFamily="34" charset="0"/>
                <a:cs typeface="Andalus" panose="02020603050405020304" pitchFamily="18" charset="-78"/>
              </a:rPr>
              <a:t>Civol</a:t>
            </a:r>
            <a:endParaRPr kumimoji="0" lang="fr-FR" altLang="fr-FR" sz="1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822325" algn="l"/>
              </a:tabLst>
            </a:pPr>
            <a:endParaRPr kumimoji="0" lang="fr-FR" altLang="fr-FR" sz="2000" b="0" i="0" u="none" strike="noStrike" cap="none" normalizeH="0" baseline="0" dirty="0" smtClean="0">
              <a:ln>
                <a:noFill/>
              </a:ln>
              <a:solidFill>
                <a:schemeClr val="tx1"/>
              </a:solidFill>
              <a:effectLst/>
              <a:latin typeface="Arial" panose="020B0604020202020204" pitchFamily="34" charset="0"/>
            </a:endParaRPr>
          </a:p>
        </p:txBody>
      </p:sp>
      <p:sp>
        <p:nvSpPr>
          <p:cNvPr id="6" name="Rectangle 11"/>
          <p:cNvSpPr>
            <a:spLocks noChangeArrowheads="1"/>
          </p:cNvSpPr>
          <p:nvPr/>
        </p:nvSpPr>
        <p:spPr bwMode="auto">
          <a:xfrm>
            <a:off x="152400" y="5866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822325" algn="l"/>
              </a:tabLst>
              <a:defRPr>
                <a:solidFill>
                  <a:schemeClr val="tx1"/>
                </a:solidFill>
                <a:latin typeface="Arial" panose="020B0604020202020204" pitchFamily="34" charset="0"/>
              </a:defRPr>
            </a:lvl1pPr>
            <a:lvl2pPr eaLnBrk="0" fontAlgn="base" hangingPunct="0">
              <a:spcBef>
                <a:spcPct val="0"/>
              </a:spcBef>
              <a:spcAft>
                <a:spcPct val="0"/>
              </a:spcAft>
              <a:tabLst>
                <a:tab pos="822325" algn="l"/>
              </a:tabLst>
              <a:defRPr>
                <a:solidFill>
                  <a:schemeClr val="tx1"/>
                </a:solidFill>
                <a:latin typeface="Arial" panose="020B0604020202020204" pitchFamily="34" charset="0"/>
              </a:defRPr>
            </a:lvl2pPr>
            <a:lvl3pPr eaLnBrk="0" fontAlgn="base" hangingPunct="0">
              <a:spcBef>
                <a:spcPct val="0"/>
              </a:spcBef>
              <a:spcAft>
                <a:spcPct val="0"/>
              </a:spcAft>
              <a:tabLst>
                <a:tab pos="822325" algn="l"/>
              </a:tabLst>
              <a:defRPr>
                <a:solidFill>
                  <a:schemeClr val="tx1"/>
                </a:solidFill>
                <a:latin typeface="Arial" panose="020B0604020202020204" pitchFamily="34" charset="0"/>
              </a:defRPr>
            </a:lvl3pPr>
            <a:lvl4pPr eaLnBrk="0" fontAlgn="base" hangingPunct="0">
              <a:spcBef>
                <a:spcPct val="0"/>
              </a:spcBef>
              <a:spcAft>
                <a:spcPct val="0"/>
              </a:spcAft>
              <a:tabLst>
                <a:tab pos="822325" algn="l"/>
              </a:tabLst>
              <a:defRPr>
                <a:solidFill>
                  <a:schemeClr val="tx1"/>
                </a:solidFill>
                <a:latin typeface="Arial" panose="020B0604020202020204" pitchFamily="34" charset="0"/>
              </a:defRPr>
            </a:lvl4pPr>
            <a:lvl5pPr eaLnBrk="0" fontAlgn="base" hangingPunct="0">
              <a:spcBef>
                <a:spcPct val="0"/>
              </a:spcBef>
              <a:spcAft>
                <a:spcPct val="0"/>
              </a:spcAft>
              <a:tabLst>
                <a:tab pos="822325" algn="l"/>
              </a:tabLst>
              <a:defRPr>
                <a:solidFill>
                  <a:schemeClr val="tx1"/>
                </a:solidFill>
                <a:latin typeface="Arial" panose="020B0604020202020204" pitchFamily="34" charset="0"/>
              </a:defRPr>
            </a:lvl5pPr>
            <a:lvl6pPr eaLnBrk="0" fontAlgn="base" hangingPunct="0">
              <a:spcBef>
                <a:spcPct val="0"/>
              </a:spcBef>
              <a:spcAft>
                <a:spcPct val="0"/>
              </a:spcAft>
              <a:tabLst>
                <a:tab pos="822325" algn="l"/>
              </a:tabLst>
              <a:defRPr>
                <a:solidFill>
                  <a:schemeClr val="tx1"/>
                </a:solidFill>
                <a:latin typeface="Arial" panose="020B0604020202020204" pitchFamily="34" charset="0"/>
              </a:defRPr>
            </a:lvl6pPr>
            <a:lvl7pPr eaLnBrk="0" fontAlgn="base" hangingPunct="0">
              <a:spcBef>
                <a:spcPct val="0"/>
              </a:spcBef>
              <a:spcAft>
                <a:spcPct val="0"/>
              </a:spcAft>
              <a:tabLst>
                <a:tab pos="822325" algn="l"/>
              </a:tabLst>
              <a:defRPr>
                <a:solidFill>
                  <a:schemeClr val="tx1"/>
                </a:solidFill>
                <a:latin typeface="Arial" panose="020B0604020202020204" pitchFamily="34" charset="0"/>
              </a:defRPr>
            </a:lvl7pPr>
            <a:lvl8pPr eaLnBrk="0" fontAlgn="base" hangingPunct="0">
              <a:spcBef>
                <a:spcPct val="0"/>
              </a:spcBef>
              <a:spcAft>
                <a:spcPct val="0"/>
              </a:spcAft>
              <a:tabLst>
                <a:tab pos="822325" algn="l"/>
              </a:tabLst>
              <a:defRPr>
                <a:solidFill>
                  <a:schemeClr val="tx1"/>
                </a:solidFill>
                <a:latin typeface="Arial" panose="020B0604020202020204" pitchFamily="34" charset="0"/>
              </a:defRPr>
            </a:lvl8pPr>
            <a:lvl9pPr eaLnBrk="0" fontAlgn="base" hangingPunct="0">
              <a:spcBef>
                <a:spcPct val="0"/>
              </a:spcBef>
              <a:spcAft>
                <a:spcPct val="0"/>
              </a:spcAft>
              <a:tabLst>
                <a:tab pos="8223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822325" algn="l"/>
              </a:tabLst>
            </a:pPr>
            <a:r>
              <a:rPr kumimoji="0" lang="fr-FR" altLang="fr-FR" sz="800" b="1" i="0" u="none" strike="noStrike" cap="none" normalizeH="0" baseline="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endParaRPr kumimoji="0" lang="fr-FR" altLang="fr-FR" sz="12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22325" algn="l"/>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 name="Rectangle 12"/>
          <p:cNvSpPr>
            <a:spLocks noChangeArrowheads="1"/>
          </p:cNvSpPr>
          <p:nvPr/>
        </p:nvSpPr>
        <p:spPr bwMode="auto">
          <a:xfrm>
            <a:off x="152400" y="2943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Rectangle 13"/>
          <p:cNvSpPr>
            <a:spLocks noChangeArrowheads="1"/>
          </p:cNvSpPr>
          <p:nvPr/>
        </p:nvSpPr>
        <p:spPr bwMode="auto">
          <a:xfrm>
            <a:off x="152400" y="34004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14"/>
          <p:cNvSpPr>
            <a:spLocks noChangeArrowheads="1"/>
          </p:cNvSpPr>
          <p:nvPr/>
        </p:nvSpPr>
        <p:spPr bwMode="auto">
          <a:xfrm>
            <a:off x="152400" y="3857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15"/>
          <p:cNvSpPr>
            <a:spLocks noChangeArrowheads="1"/>
          </p:cNvSpPr>
          <p:nvPr/>
        </p:nvSpPr>
        <p:spPr bwMode="auto">
          <a:xfrm>
            <a:off x="152400" y="3857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90925" algn="l"/>
              </a:tabLst>
              <a:defRPr>
                <a:solidFill>
                  <a:schemeClr val="tx1"/>
                </a:solidFill>
                <a:latin typeface="Arial" panose="020B0604020202020204" pitchFamily="34" charset="0"/>
              </a:defRPr>
            </a:lvl1pPr>
            <a:lvl2pPr eaLnBrk="0" fontAlgn="base" hangingPunct="0">
              <a:spcBef>
                <a:spcPct val="0"/>
              </a:spcBef>
              <a:spcAft>
                <a:spcPct val="0"/>
              </a:spcAft>
              <a:tabLst>
                <a:tab pos="3590925" algn="l"/>
              </a:tabLst>
              <a:defRPr>
                <a:solidFill>
                  <a:schemeClr val="tx1"/>
                </a:solidFill>
                <a:latin typeface="Arial" panose="020B0604020202020204" pitchFamily="34" charset="0"/>
              </a:defRPr>
            </a:lvl2pPr>
            <a:lvl3pPr eaLnBrk="0" fontAlgn="base" hangingPunct="0">
              <a:spcBef>
                <a:spcPct val="0"/>
              </a:spcBef>
              <a:spcAft>
                <a:spcPct val="0"/>
              </a:spcAft>
              <a:tabLst>
                <a:tab pos="3590925" algn="l"/>
              </a:tabLst>
              <a:defRPr>
                <a:solidFill>
                  <a:schemeClr val="tx1"/>
                </a:solidFill>
                <a:latin typeface="Arial" panose="020B0604020202020204" pitchFamily="34" charset="0"/>
              </a:defRPr>
            </a:lvl3pPr>
            <a:lvl4pPr eaLnBrk="0" fontAlgn="base" hangingPunct="0">
              <a:spcBef>
                <a:spcPct val="0"/>
              </a:spcBef>
              <a:spcAft>
                <a:spcPct val="0"/>
              </a:spcAft>
              <a:tabLst>
                <a:tab pos="3590925" algn="l"/>
              </a:tabLst>
              <a:defRPr>
                <a:solidFill>
                  <a:schemeClr val="tx1"/>
                </a:solidFill>
                <a:latin typeface="Arial" panose="020B0604020202020204" pitchFamily="34" charset="0"/>
              </a:defRPr>
            </a:lvl4pPr>
            <a:lvl5pPr eaLnBrk="0" fontAlgn="base" hangingPunct="0">
              <a:spcBef>
                <a:spcPct val="0"/>
              </a:spcBef>
              <a:spcAft>
                <a:spcPct val="0"/>
              </a:spcAft>
              <a:tabLst>
                <a:tab pos="3590925" algn="l"/>
              </a:tabLst>
              <a:defRPr>
                <a:solidFill>
                  <a:schemeClr val="tx1"/>
                </a:solidFill>
                <a:latin typeface="Arial" panose="020B0604020202020204" pitchFamily="34" charset="0"/>
              </a:defRPr>
            </a:lvl5pPr>
            <a:lvl6pPr eaLnBrk="0" fontAlgn="base" hangingPunct="0">
              <a:spcBef>
                <a:spcPct val="0"/>
              </a:spcBef>
              <a:spcAft>
                <a:spcPct val="0"/>
              </a:spcAft>
              <a:tabLst>
                <a:tab pos="3590925" algn="l"/>
              </a:tabLst>
              <a:defRPr>
                <a:solidFill>
                  <a:schemeClr val="tx1"/>
                </a:solidFill>
                <a:latin typeface="Arial" panose="020B0604020202020204" pitchFamily="34" charset="0"/>
              </a:defRPr>
            </a:lvl6pPr>
            <a:lvl7pPr eaLnBrk="0" fontAlgn="base" hangingPunct="0">
              <a:spcBef>
                <a:spcPct val="0"/>
              </a:spcBef>
              <a:spcAft>
                <a:spcPct val="0"/>
              </a:spcAft>
              <a:tabLst>
                <a:tab pos="3590925" algn="l"/>
              </a:tabLst>
              <a:defRPr>
                <a:solidFill>
                  <a:schemeClr val="tx1"/>
                </a:solidFill>
                <a:latin typeface="Arial" panose="020B0604020202020204" pitchFamily="34" charset="0"/>
              </a:defRPr>
            </a:lvl7pPr>
            <a:lvl8pPr eaLnBrk="0" fontAlgn="base" hangingPunct="0">
              <a:spcBef>
                <a:spcPct val="0"/>
              </a:spcBef>
              <a:spcAft>
                <a:spcPct val="0"/>
              </a:spcAft>
              <a:tabLst>
                <a:tab pos="3590925" algn="l"/>
              </a:tabLst>
              <a:defRPr>
                <a:solidFill>
                  <a:schemeClr val="tx1"/>
                </a:solidFill>
                <a:latin typeface="Arial" panose="020B0604020202020204" pitchFamily="34" charset="0"/>
              </a:defRPr>
            </a:lvl8pPr>
            <a:lvl9pPr eaLnBrk="0" fontAlgn="base" hangingPunct="0">
              <a:spcBef>
                <a:spcPct val="0"/>
              </a:spcBef>
              <a:spcAft>
                <a:spcPct val="0"/>
              </a:spcAft>
              <a:tabLst>
                <a:tab pos="3590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590925" algn="l"/>
              </a:tabLst>
            </a:pPr>
            <a:r>
              <a:rPr kumimoji="0" lang="fr-FR" altLang="fr-F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90925" algn="l"/>
              </a:tabLst>
            </a:pPr>
            <a:r>
              <a:rPr kumimoji="0" lang="fr-FR" altLang="fr-F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590925" algn="l"/>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6"/>
          <p:cNvSpPr>
            <a:spLocks noChangeArrowheads="1"/>
          </p:cNvSpPr>
          <p:nvPr/>
        </p:nvSpPr>
        <p:spPr bwMode="auto">
          <a:xfrm>
            <a:off x="152400" y="3857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Rectangle à coins arrondis 11"/>
          <p:cNvSpPr/>
          <p:nvPr/>
        </p:nvSpPr>
        <p:spPr>
          <a:xfrm>
            <a:off x="576258" y="5010150"/>
            <a:ext cx="10889077" cy="1028701"/>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4172051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340583"/>
            <a:ext cx="11391900" cy="3343992"/>
          </a:xfrm>
          <a:prstGeom prst="rect">
            <a:avLst/>
          </a:prstGeom>
        </p:spPr>
        <p:txBody>
          <a:bodyPr wrap="square">
            <a:spAutoFit/>
          </a:bodyPr>
          <a:lstStyle/>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Le secteur de l’</a:t>
            </a:r>
            <a:r>
              <a:rPr lang="fr-FR" b="1"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Artisanat</a:t>
            </a:r>
            <a:r>
              <a:rPr lang="fr-FR" dirty="0" smtClean="0">
                <a:effectLst/>
                <a:latin typeface="Arial" panose="020B0604020202020204" pitchFamily="34" charset="0"/>
                <a:ea typeface="Calibri" panose="020F0502020204030204" pitchFamily="34" charset="0"/>
                <a:cs typeface="Times New Roman" panose="02020603050405020304" pitchFamily="18" charset="0"/>
              </a:rPr>
              <a:t> connait de plus en plus d’expansion. Les domaines d’activités sont : la couture, la coiffure, la menuiserie (bois et métal), la bijouterie, la boulangerie traditionnelle, la tapisserie, la mécanique (auto, moto).</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Le développement de ce secteur a permis de  maintenir la clientèle locale qui jadis, se rendait à Matam, à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Ourossogui</a:t>
            </a:r>
            <a:r>
              <a:rPr lang="fr-FR" dirty="0" smtClean="0">
                <a:effectLst/>
                <a:latin typeface="Arial" panose="020B0604020202020204" pitchFamily="34" charset="0"/>
                <a:ea typeface="Calibri" panose="020F0502020204030204" pitchFamily="34" charset="0"/>
                <a:cs typeface="Times New Roman" panose="02020603050405020304" pitchFamily="18" charset="0"/>
              </a:rPr>
              <a:t> et même à Dakar pour certains services.</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Il est à noter que l’essentiel des infrastructures a été réalisé par les associations villageoises de développement (AVD) appuyées fortement par leurs émigrés (ALDA pour les villages d’Agnan), les partenaires, au premier plan desquels se trouve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Hérouville</a:t>
            </a:r>
            <a:r>
              <a:rPr lang="fr-FR" dirty="0" smtClean="0">
                <a:effectLst/>
                <a:latin typeface="Arial" panose="020B0604020202020204" pitchFamily="34" charset="0"/>
                <a:ea typeface="Calibri" panose="020F0502020204030204" pitchFamily="34" charset="0"/>
                <a:cs typeface="Times New Roman" panose="02020603050405020304" pitchFamily="18" charset="0"/>
              </a:rPr>
              <a:t> St-Clair, et certaines ONG.</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L’Etat a mis à disposition les personnels, notamment enseignants et de santé.</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436998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00" y="883812"/>
            <a:ext cx="11277600" cy="3153684"/>
          </a:xfrm>
          <a:prstGeom prst="rect">
            <a:avLst/>
          </a:prstGeom>
        </p:spPr>
        <p:txBody>
          <a:bodyPr wrap="square">
            <a:spAutoFit/>
          </a:bodyPr>
          <a:lstStyle/>
          <a:p>
            <a:pPr marL="342900" lvl="0" indent="-342900" algn="just">
              <a:lnSpc>
                <a:spcPct val="115000"/>
              </a:lnSpc>
              <a:spcAft>
                <a:spcPts val="1000"/>
              </a:spcAft>
              <a:buFont typeface="+mj-lt"/>
              <a:buAutoNum type="romanUcPeriod"/>
            </a:pPr>
            <a:r>
              <a:rPr lang="fr-FR" b="1" u="sng" strike="noStrike" dirty="0" smtClean="0">
                <a:effectLst/>
                <a:latin typeface="Arial" panose="020B0604020202020204" pitchFamily="34" charset="0"/>
                <a:ea typeface="Calibri" panose="020F0502020204030204" pitchFamily="34" charset="0"/>
                <a:cs typeface="Times New Roman" panose="02020603050405020304" pitchFamily="18" charset="0"/>
              </a:rPr>
              <a:t>Le Plan Agnam Emergent (PAE)</a:t>
            </a:r>
            <a:endParaRPr lang="fr-FR" sz="1400" u="none" strike="noStrike"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Cette vision du Président de la République doit aussi et surtout se traduire au plan local. C’est le sens de la réforme territoriale dont l’objet est la territorialisation des politiques publiques.</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Chaque territoire doit également émerger en se basant sur ses potentialités, construire son développement.</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Il s’agit de rompre avec la vision projet qui certes à son mérite mais n’a pas fondamentalement changé la vie des populations.</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A l’instar de l’ambition du Président de la République pour le Sénégal, le Député Maire d’Agnam veut faire émerger son territoire à travers une nouvelle vision : </a:t>
            </a:r>
            <a:r>
              <a:rPr lang="fr-FR" b="1" dirty="0" smtClean="0">
                <a:effectLst/>
                <a:latin typeface="Arial" panose="020B0604020202020204" pitchFamily="34" charset="0"/>
                <a:ea typeface="Calibri" panose="020F0502020204030204" pitchFamily="34" charset="0"/>
                <a:cs typeface="Times New Roman" panose="02020603050405020304" pitchFamily="18" charset="0"/>
              </a:rPr>
              <a:t>Le Plan Agnam Emergent</a:t>
            </a:r>
            <a:r>
              <a:rPr lang="fr-FR" dirty="0" smtClean="0">
                <a:solidFill>
                  <a:srgbClr val="948A54"/>
                </a:solidFill>
                <a:effectLst/>
                <a:latin typeface="Arial" panose="020B0604020202020204" pitchFamily="34" charset="0"/>
                <a:ea typeface="Calibri" panose="020F0502020204030204" pitchFamily="34" charset="0"/>
                <a:cs typeface="Times New Roman" panose="02020603050405020304" pitchFamily="18" charset="0"/>
              </a:rPr>
              <a: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06400" y="4037496"/>
            <a:ext cx="11277600" cy="1813317"/>
          </a:xfrm>
          <a:prstGeom prst="rect">
            <a:avLst/>
          </a:prstGeom>
        </p:spPr>
        <p:txBody>
          <a:bodyPr wrap="square">
            <a:spAutoFit/>
          </a:bodyPr>
          <a:lstStyle/>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Le PAE sera le nouvel outil de pilotage du développement d’</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Agnam</a:t>
            </a:r>
            <a:r>
              <a:rPr lang="fr-FR" dirty="0" smtClean="0">
                <a:effectLst/>
                <a:latin typeface="Arial" panose="020B0604020202020204" pitchFamily="34" charset="0"/>
                <a:ea typeface="Calibri" panose="020F0502020204030204" pitchFamily="34" charset="0"/>
                <a:cs typeface="Times New Roman" panose="02020603050405020304" pitchFamily="18" charset="0"/>
              </a:rPr>
              <a:t> en harmonie avec les politiques nationales (PSE) et qui servira de cadre pour les différents intervenants.</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Le PAE portera sur trois volets porteurs de croissance : la modernisation des infrastructures de production, la formation du capital humain, socle de portage de cette production mais aussi la redistribution de la croissance ainsi créée aux populations vulnérables pour un bien être inclusif.</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68401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5600" y="654791"/>
            <a:ext cx="10782300" cy="5387629"/>
          </a:xfrm>
          <a:prstGeom prst="rect">
            <a:avLst/>
          </a:prstGeom>
        </p:spPr>
        <p:txBody>
          <a:bodyPr wrap="square">
            <a:spAutoFit/>
          </a:bodyPr>
          <a:lstStyle/>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Ainsi le PAE se déclinera sur les axes suivants :</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Calibri" panose="020F0502020204030204" pitchFamily="34" charset="0"/>
              <a:buChar char="-"/>
            </a:pPr>
            <a:r>
              <a:rPr lang="fr-FR" b="1" u="sng"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Les infrastructures</a:t>
            </a:r>
            <a:r>
              <a:rPr lang="fr-FR" dirty="0" smtClean="0">
                <a:effectLst/>
                <a:latin typeface="Arial" panose="020B0604020202020204" pitchFamily="34" charset="0"/>
                <a:ea typeface="Calibri" panose="020F0502020204030204" pitchFamily="34" charset="0"/>
                <a:cs typeface="Times New Roman" panose="02020603050405020304" pitchFamily="18" charset="0"/>
              </a:rPr>
              <a:t> :</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Il s’agit de créer des pistes de productions, désenclaver les villages du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Dandé</a:t>
            </a:r>
            <a:r>
              <a:rPr lang="fr-FR" dirty="0" smtClean="0">
                <a:effectLst/>
                <a:latin typeface="Arial" panose="020B0604020202020204" pitchFamily="34" charset="0"/>
                <a:ea typeface="Calibri" panose="020F0502020204030204" pitchFamily="34" charset="0"/>
                <a:cs typeface="Times New Roman" panose="02020603050405020304" pitchFamily="18" charset="0"/>
              </a:rPr>
              <a:t> mayo, du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Diéri</a:t>
            </a:r>
            <a:r>
              <a:rPr lang="fr-FR" dirty="0" smtClean="0">
                <a:effectLst/>
                <a:latin typeface="Arial" panose="020B0604020202020204" pitchFamily="34" charset="0"/>
                <a:ea typeface="Calibri" panose="020F0502020204030204" pitchFamily="34" charset="0"/>
                <a:cs typeface="Times New Roman" panose="02020603050405020304" pitchFamily="18" charset="0"/>
              </a:rPr>
              <a:t> et les sites de production mais également d’électrifier les zones qui n’ont pas accès à l’énergie.</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Il s’agit surtout d’investir massivement dans l’agro-industrie et l’élevage tout en appuyant les agriculteurs familiaux et les éleveurs traditionnels.</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A cet effet 5000 hectares ont été sécurisés pour une 1</a:t>
            </a:r>
            <a:r>
              <a:rPr lang="fr-FR" baseline="30000" dirty="0" smtClean="0">
                <a:effectLst/>
                <a:latin typeface="Arial" panose="020B0604020202020204" pitchFamily="34" charset="0"/>
                <a:ea typeface="Calibri" panose="020F0502020204030204" pitchFamily="34" charset="0"/>
                <a:cs typeface="Times New Roman" panose="02020603050405020304" pitchFamily="18" charset="0"/>
              </a:rPr>
              <a:t>ère</a:t>
            </a:r>
            <a:r>
              <a:rPr lang="fr-FR" dirty="0" smtClean="0">
                <a:effectLst/>
                <a:latin typeface="Arial" panose="020B0604020202020204" pitchFamily="34" charset="0"/>
                <a:ea typeface="Calibri" panose="020F0502020204030204" pitchFamily="34" charset="0"/>
                <a:cs typeface="Times New Roman" panose="02020603050405020304" pitchFamily="18" charset="0"/>
              </a:rPr>
              <a:t> phase.</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Dans cet espace, toutes les variétés (riz, mil, maïs, arachide, légumes,…) pour nourrir Agnam seront plantées.</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Une partie sera réservée à l’élevage intensif pour une production de produits laitiers.</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Des forages y seront érigés ainsi que des magasins de stockages et de conditionnement des produits.</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Les Energies renouvelables notamment le solaire seront utilisées pour le pompage et la conversation.</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Des milliers d’emplois y seront crées.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63912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082855"/>
            <a:ext cx="11379200" cy="2388346"/>
          </a:xfrm>
          <a:prstGeom prst="rect">
            <a:avLst/>
          </a:prstGeom>
        </p:spPr>
        <p:txBody>
          <a:bodyPr wrap="square">
            <a:spAutoFit/>
          </a:bodyPr>
          <a:lstStyle/>
          <a:p>
            <a:pPr marL="342900" lvl="0" indent="-342900" algn="just">
              <a:lnSpc>
                <a:spcPct val="115000"/>
              </a:lnSpc>
              <a:spcAft>
                <a:spcPts val="1000"/>
              </a:spcAft>
              <a:buFont typeface="Calibri" panose="020F0502020204030204" pitchFamily="34" charset="0"/>
              <a:buChar char="-"/>
            </a:pPr>
            <a:r>
              <a:rPr lang="fr-FR" b="1" u="sng" dirty="0">
                <a:solidFill>
                  <a:srgbClr val="1F497D"/>
                </a:solidFill>
                <a:latin typeface="Arial" panose="020B0604020202020204" pitchFamily="34" charset="0"/>
                <a:ea typeface="Calibri" panose="020F0502020204030204" pitchFamily="34" charset="0"/>
                <a:cs typeface="Times New Roman" panose="02020603050405020304" pitchFamily="18" charset="0"/>
              </a:rPr>
              <a:t>La formation du capital humain</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a:latin typeface="Arial" panose="020B0604020202020204" pitchFamily="34" charset="0"/>
                <a:ea typeface="Calibri" panose="020F0502020204030204" pitchFamily="34" charset="0"/>
                <a:cs typeface="Times New Roman" panose="02020603050405020304" pitchFamily="18" charset="0"/>
              </a:rPr>
              <a:t>Un accent particulier sera mis sur ce secteur à tous les niveaux d’enseignement.</a:t>
            </a:r>
            <a:r>
              <a:rPr lang="fr-FR" sz="14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fr-FR" dirty="0">
                <a:latin typeface="Arial" panose="020B0604020202020204" pitchFamily="34" charset="0"/>
                <a:ea typeface="Calibri" panose="020F0502020204030204" pitchFamily="34" charset="0"/>
                <a:cs typeface="Times New Roman" panose="02020603050405020304" pitchFamily="18" charset="0"/>
              </a:rPr>
              <a:t>Par ailleurs, toutes les diligences seront mises en œuvre pour rendre fonctionnel le Centre de Formation Professionnelle de </a:t>
            </a:r>
            <a:r>
              <a:rPr lang="fr-FR" dirty="0" err="1">
                <a:latin typeface="Arial" panose="020B0604020202020204" pitchFamily="34" charset="0"/>
                <a:ea typeface="Calibri" panose="020F0502020204030204" pitchFamily="34" charset="0"/>
                <a:cs typeface="Times New Roman" panose="02020603050405020304" pitchFamily="18" charset="0"/>
              </a:rPr>
              <a:t>Civol</a:t>
            </a:r>
            <a:r>
              <a:rPr lang="fr-FR" dirty="0">
                <a:latin typeface="Arial" panose="020B0604020202020204" pitchFamily="34" charset="0"/>
                <a:ea typeface="Calibri" panose="020F0502020204030204" pitchFamily="34" charset="0"/>
                <a:cs typeface="Times New Roman" panose="02020603050405020304" pitchFamily="18" charset="0"/>
              </a:rPr>
              <a:t> qui forme dans les métiers d’agriculture, de mécanique, d’électricité,….</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a:latin typeface="Arial" panose="020B0604020202020204" pitchFamily="34" charset="0"/>
                <a:ea typeface="Calibri" panose="020F0502020204030204" pitchFamily="34" charset="0"/>
                <a:cs typeface="Times New Roman" panose="02020603050405020304" pitchFamily="18" charset="0"/>
              </a:rPr>
              <a:t>De même des femmes et les jeunes des divers groupements seront formés au technique de conservation, de transformation et de commercialisation des produits agro-alimentaires.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descr="champ 2"/>
          <p:cNvPicPr/>
          <p:nvPr/>
        </p:nvPicPr>
        <p:blipFill>
          <a:blip r:embed="rId2" cstate="print"/>
          <a:srcRect/>
          <a:stretch>
            <a:fillRect/>
          </a:stretch>
        </p:blipFill>
        <p:spPr bwMode="auto">
          <a:xfrm>
            <a:off x="461962" y="3770312"/>
            <a:ext cx="2962275" cy="2162175"/>
          </a:xfrm>
          <a:prstGeom prst="rect">
            <a:avLst/>
          </a:prstGeom>
          <a:noFill/>
          <a:ln w="9525">
            <a:noFill/>
            <a:miter lim="800000"/>
            <a:headEnd/>
            <a:tailEnd/>
          </a:ln>
        </p:spPr>
      </p:pic>
      <p:pic>
        <p:nvPicPr>
          <p:cNvPr id="6" name="Image 5" descr="http://terangaweb.com/wp-content/uploads/2012/11/senegal_education.jpg"/>
          <p:cNvPicPr/>
          <p:nvPr/>
        </p:nvPicPr>
        <p:blipFill>
          <a:blip r:embed="rId3" cstate="print"/>
          <a:srcRect/>
          <a:stretch>
            <a:fillRect/>
          </a:stretch>
        </p:blipFill>
        <p:spPr bwMode="auto">
          <a:xfrm>
            <a:off x="8205786" y="3770311"/>
            <a:ext cx="2943225" cy="2162175"/>
          </a:xfrm>
          <a:prstGeom prst="rect">
            <a:avLst/>
          </a:prstGeom>
          <a:noFill/>
          <a:ln w="9525">
            <a:noFill/>
            <a:miter lim="800000"/>
            <a:headEnd/>
            <a:tailEnd/>
          </a:ln>
        </p:spPr>
      </p:pic>
    </p:spTree>
    <p:extLst>
      <p:ext uri="{BB962C8B-B14F-4D97-AF65-F5344CB8AC3E}">
        <p14:creationId xmlns:p14="http://schemas.microsoft.com/office/powerpoint/2010/main" val="419225397"/>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800" y="1148223"/>
            <a:ext cx="11684000" cy="4047262"/>
          </a:xfrm>
          <a:prstGeom prst="rect">
            <a:avLst/>
          </a:prstGeom>
        </p:spPr>
        <p:txBody>
          <a:bodyPr wrap="square">
            <a:spAutoFit/>
          </a:bodyPr>
          <a:lstStyle/>
          <a:p>
            <a:pPr marL="342900" lvl="0" indent="-342900" algn="just">
              <a:lnSpc>
                <a:spcPct val="115000"/>
              </a:lnSpc>
              <a:spcAft>
                <a:spcPts val="1000"/>
              </a:spcAft>
              <a:buFont typeface="Calibri" panose="020F0502020204030204" pitchFamily="34" charset="0"/>
              <a:buChar char="-"/>
            </a:pPr>
            <a:r>
              <a:rPr lang="fr-FR" b="1" u="sng" dirty="0">
                <a:solidFill>
                  <a:srgbClr val="1F497D"/>
                </a:solidFill>
                <a:latin typeface="Arial" panose="020B0604020202020204" pitchFamily="34" charset="0"/>
                <a:ea typeface="Calibri" panose="020F0502020204030204" pitchFamily="34" charset="0"/>
                <a:cs typeface="Times New Roman" panose="02020603050405020304" pitchFamily="18" charset="0"/>
              </a:rPr>
              <a:t>Le volet social</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Calibri" panose="020F0502020204030204" pitchFamily="34" charset="0"/>
              <a:buChar char="-"/>
            </a:pPr>
            <a:r>
              <a:rPr lang="fr-FR" dirty="0" smtClean="0">
                <a:latin typeface="Arial" panose="020B0604020202020204" pitchFamily="34" charset="0"/>
                <a:ea typeface="Calibri" panose="020F0502020204030204" pitchFamily="34" charset="0"/>
                <a:cs typeface="Times New Roman" panose="02020603050405020304" pitchFamily="18" charset="0"/>
              </a:rPr>
              <a:t>Renforcer le système de santé et mieux le coordonner pour un accès pour tous.</a:t>
            </a:r>
            <a:endParaRPr lang="fr-FR" sz="14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latin typeface="Arial" panose="020B0604020202020204" pitchFamily="34" charset="0"/>
                <a:ea typeface="Calibri" panose="020F0502020204030204" pitchFamily="34" charset="0"/>
                <a:cs typeface="Times New Roman" panose="02020603050405020304" pitchFamily="18" charset="0"/>
              </a:rPr>
              <a:t>A cet effet les structures sanitaires existantes seront  restaurées et mieux équipées et le personnel mis à disposition.</a:t>
            </a:r>
            <a:endParaRPr lang="fr-FR" sz="14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latin typeface="Arial" panose="020B0604020202020204" pitchFamily="34" charset="0"/>
                <a:ea typeface="Calibri" panose="020F0502020204030204" pitchFamily="34" charset="0"/>
                <a:cs typeface="Times New Roman" panose="02020603050405020304" pitchFamily="18" charset="0"/>
              </a:rPr>
              <a:t>Au </a:t>
            </a:r>
            <a:r>
              <a:rPr lang="fr-FR" dirty="0">
                <a:latin typeface="Arial" panose="020B0604020202020204" pitchFamily="34" charset="0"/>
                <a:ea typeface="Calibri" panose="020F0502020204030204" pitchFamily="34" charset="0"/>
                <a:cs typeface="Times New Roman" panose="02020603050405020304" pitchFamily="18" charset="0"/>
              </a:rPr>
              <a:t>besoin, un nouveau centre de santé municipal avec plateau technique relevé, sera créé.</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Calibri" panose="020F0502020204030204" pitchFamily="34" charset="0"/>
              <a:buChar char="-"/>
            </a:pPr>
            <a:r>
              <a:rPr lang="fr-FR" dirty="0">
                <a:latin typeface="Arial" panose="020B0604020202020204" pitchFamily="34" charset="0"/>
                <a:ea typeface="Calibri" panose="020F0502020204030204" pitchFamily="34" charset="0"/>
                <a:cs typeface="Times New Roman" panose="02020603050405020304" pitchFamily="18" charset="0"/>
              </a:rPr>
              <a:t>Assurer la couverture correcte des besoins des populations en eau en mettant en place un système de gestion efficace et durable des forages.</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Calibri" panose="020F0502020204030204" pitchFamily="34" charset="0"/>
              <a:buChar char="-"/>
            </a:pPr>
            <a:r>
              <a:rPr lang="fr-FR" dirty="0" smtClean="0">
                <a:latin typeface="Arial" panose="020B0604020202020204" pitchFamily="34" charset="0"/>
                <a:ea typeface="Calibri" panose="020F0502020204030204" pitchFamily="34" charset="0"/>
                <a:cs typeface="Times New Roman" panose="02020603050405020304" pitchFamily="18" charset="0"/>
              </a:rPr>
              <a:t>Veiller </a:t>
            </a:r>
            <a:r>
              <a:rPr lang="fr-FR" dirty="0">
                <a:latin typeface="Arial" panose="020B0604020202020204" pitchFamily="34" charset="0"/>
                <a:ea typeface="Calibri" panose="020F0502020204030204" pitchFamily="34" charset="0"/>
                <a:cs typeface="Times New Roman" panose="02020603050405020304" pitchFamily="18" charset="0"/>
              </a:rPr>
              <a:t>à universaliser l’état civil en le modernisant et en le rendant accessible à tous surtout les populations loin de la route nationale.</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Calibri" panose="020F0502020204030204" pitchFamily="34" charset="0"/>
              <a:buChar char="-"/>
            </a:pPr>
            <a:r>
              <a:rPr lang="fr-FR" dirty="0">
                <a:latin typeface="Arial" panose="020B0604020202020204" pitchFamily="34" charset="0"/>
                <a:ea typeface="Calibri" panose="020F0502020204030204" pitchFamily="34" charset="0"/>
                <a:cs typeface="Times New Roman" panose="02020603050405020304" pitchFamily="18" charset="0"/>
              </a:rPr>
              <a:t>Appuyer les familles défavorisées à leur faisant bénéficier des bourses sociales.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descr="http://www.mecenova.org/pics/data/associations/illustrations/1337-1-5000.jpg"/>
          <p:cNvPicPr/>
          <p:nvPr/>
        </p:nvPicPr>
        <p:blipFill>
          <a:blip r:embed="rId2" cstate="print"/>
          <a:srcRect/>
          <a:stretch>
            <a:fillRect/>
          </a:stretch>
        </p:blipFill>
        <p:spPr bwMode="auto">
          <a:xfrm>
            <a:off x="9475788" y="4505325"/>
            <a:ext cx="2181225" cy="2352675"/>
          </a:xfrm>
          <a:prstGeom prst="rect">
            <a:avLst/>
          </a:prstGeom>
          <a:noFill/>
          <a:ln w="9525">
            <a:noFill/>
            <a:miter lim="800000"/>
            <a:headEnd/>
            <a:tailEnd/>
          </a:ln>
        </p:spPr>
      </p:pic>
    </p:spTree>
    <p:extLst>
      <p:ext uri="{BB962C8B-B14F-4D97-AF65-F5344CB8AC3E}">
        <p14:creationId xmlns:p14="http://schemas.microsoft.com/office/powerpoint/2010/main" val="25269964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3100" y="166354"/>
            <a:ext cx="11201400" cy="2578655"/>
          </a:xfrm>
          <a:prstGeom prst="rect">
            <a:avLst/>
          </a:prstGeom>
        </p:spPr>
        <p:txBody>
          <a:bodyPr wrap="square">
            <a:spAutoFit/>
          </a:bodyPr>
          <a:lstStyle/>
          <a:p>
            <a:pPr algn="just">
              <a:lnSpc>
                <a:spcPct val="115000"/>
              </a:lnSpc>
              <a:spcAft>
                <a:spcPts val="1000"/>
              </a:spcAft>
            </a:pPr>
            <a:r>
              <a:rPr lang="fr-FR" b="1" u="sng" dirty="0">
                <a:latin typeface="Arial" panose="020B0604020202020204" pitchFamily="34" charset="0"/>
                <a:ea typeface="Calibri" panose="020F0502020204030204" pitchFamily="34" charset="0"/>
                <a:cs typeface="Times New Roman" panose="02020603050405020304" pitchFamily="18" charset="0"/>
              </a:rPr>
              <a:t>Le financement du PAE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a:latin typeface="Arial" panose="020B0604020202020204" pitchFamily="34" charset="0"/>
                <a:ea typeface="Calibri" panose="020F0502020204030204" pitchFamily="34" charset="0"/>
                <a:cs typeface="Times New Roman" panose="02020603050405020304" pitchFamily="18" charset="0"/>
              </a:rPr>
              <a:t>Il proviendra de</a:t>
            </a:r>
            <a:r>
              <a:rPr lang="fr-FR" b="1" dirty="0">
                <a:latin typeface="Arial" panose="020B0604020202020204" pitchFamily="34" charset="0"/>
                <a:ea typeface="Calibri" panose="020F0502020204030204" pitchFamily="34" charset="0"/>
                <a:cs typeface="Times New Roman" panose="02020603050405020304" pitchFamily="18"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fr-FR" dirty="0">
                <a:latin typeface="Arial" panose="020B0604020202020204" pitchFamily="34" charset="0"/>
                <a:ea typeface="Calibri" panose="020F0502020204030204" pitchFamily="34" charset="0"/>
                <a:cs typeface="Times New Roman" panose="02020603050405020304" pitchFamily="18" charset="0"/>
              </a:rPr>
              <a:t>L’Etat du Sénégal à travers :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15000"/>
              </a:lnSpc>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15000"/>
              </a:lnSpc>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15000"/>
              </a:lnSpc>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19100" y="5029387"/>
            <a:ext cx="11137900" cy="1047979"/>
          </a:xfrm>
          <a:prstGeom prst="rect">
            <a:avLst/>
          </a:prstGeom>
        </p:spPr>
        <p:txBody>
          <a:bodyPr wrap="square">
            <a:spAutoFit/>
          </a:bodyPr>
          <a:lstStyle/>
          <a:p>
            <a:pPr marL="342900" lvl="0" indent="-342900" algn="just">
              <a:lnSpc>
                <a:spcPct val="115000"/>
              </a:lnSpc>
              <a:spcAft>
                <a:spcPts val="1000"/>
              </a:spcAft>
              <a:buFont typeface="Wingdings" panose="05000000000000000000" pitchFamily="2" charset="2"/>
              <a:buChar char=""/>
            </a:pPr>
            <a:r>
              <a:rPr lang="fr-FR" dirty="0">
                <a:latin typeface="Arial" panose="020B0604020202020204" pitchFamily="34" charset="0"/>
                <a:ea typeface="Calibri" panose="020F0502020204030204" pitchFamily="34" charset="0"/>
                <a:cs typeface="Times New Roman" panose="02020603050405020304" pitchFamily="18" charset="0"/>
              </a:rPr>
              <a:t>Le PAGOT (Programme d’appui à la gouvernance et au développement des territoires) mise en œuvre par l’ADL (Agence pour le Développement Local) visant à doter les collectivités Locales d’infrastructures numériques pour renforcer la capacité des élus et agents de la Fonction publique locale.</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19100" y="4396366"/>
            <a:ext cx="10629900" cy="410882"/>
          </a:xfrm>
          <a:prstGeom prst="rect">
            <a:avLst/>
          </a:prstGeom>
        </p:spPr>
        <p:txBody>
          <a:bodyPr wrap="square">
            <a:spAutoFit/>
          </a:bodyPr>
          <a:lstStyle/>
          <a:p>
            <a:pPr marL="342900" lvl="0" indent="-342900" algn="just">
              <a:lnSpc>
                <a:spcPct val="115000"/>
              </a:lnSpc>
              <a:spcAft>
                <a:spcPts val="0"/>
              </a:spcAft>
              <a:buFont typeface="Wingdings" panose="05000000000000000000" pitchFamily="2" charset="2"/>
              <a:buChar char=""/>
            </a:pPr>
            <a:r>
              <a:rPr lang="fr-FR" dirty="0">
                <a:latin typeface="Arial" panose="020B0604020202020204" pitchFamily="34" charset="0"/>
                <a:ea typeface="Calibri" panose="020F0502020204030204" pitchFamily="34" charset="0"/>
                <a:cs typeface="Times New Roman" panose="02020603050405020304" pitchFamily="18" charset="0"/>
              </a:rPr>
              <a:t>Le PNDL (Programme National de Développement Local), </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19100" y="3763345"/>
            <a:ext cx="11455400" cy="410882"/>
          </a:xfrm>
          <a:prstGeom prst="rect">
            <a:avLst/>
          </a:prstGeom>
        </p:spPr>
        <p:txBody>
          <a:bodyPr wrap="square">
            <a:spAutoFit/>
          </a:bodyPr>
          <a:lstStyle/>
          <a:p>
            <a:pPr marL="342900" lvl="0" indent="-342900" algn="just">
              <a:lnSpc>
                <a:spcPct val="115000"/>
              </a:lnSpc>
              <a:spcAft>
                <a:spcPts val="0"/>
              </a:spcAft>
              <a:buFont typeface="Wingdings" panose="05000000000000000000" pitchFamily="2" charset="2"/>
              <a:buChar char=""/>
            </a:pPr>
            <a:r>
              <a:rPr lang="fr-FR" dirty="0">
                <a:latin typeface="Arial" panose="020B0604020202020204" pitchFamily="34" charset="0"/>
                <a:ea typeface="Calibri" panose="020F0502020204030204" pitchFamily="34" charset="0"/>
                <a:cs typeface="Times New Roman" panose="02020603050405020304" pitchFamily="18" charset="0"/>
              </a:rPr>
              <a:t> Le Programme de désenclavement des zones de production, du Ministère des Infrastructures, </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419100" y="2818377"/>
            <a:ext cx="11112500" cy="729430"/>
          </a:xfrm>
          <a:prstGeom prst="rect">
            <a:avLst/>
          </a:prstGeom>
        </p:spPr>
        <p:txBody>
          <a:bodyPr wrap="square">
            <a:spAutoFit/>
          </a:bodyPr>
          <a:lstStyle/>
          <a:p>
            <a:pPr marL="342900" lvl="0" indent="-342900" algn="just">
              <a:lnSpc>
                <a:spcPct val="115000"/>
              </a:lnSpc>
              <a:spcAft>
                <a:spcPts val="0"/>
              </a:spcAft>
              <a:buFont typeface="Wingdings" panose="05000000000000000000" pitchFamily="2" charset="2"/>
              <a:buChar char=""/>
            </a:pPr>
            <a:r>
              <a:rPr lang="fr-FR" dirty="0">
                <a:latin typeface="Arial" panose="020B0604020202020204" pitchFamily="34" charset="0"/>
                <a:ea typeface="Calibri" panose="020F0502020204030204" pitchFamily="34" charset="0"/>
                <a:cs typeface="Times New Roman" panose="02020603050405020304" pitchFamily="18" charset="0"/>
              </a:rPr>
              <a:t> Le Programme d’Electrification Rurale du Ministère de l’Energies et Développement des Energies Renouvelables, </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419100" y="1589733"/>
            <a:ext cx="11023600" cy="1047979"/>
          </a:xfrm>
          <a:prstGeom prst="rect">
            <a:avLst/>
          </a:prstGeom>
        </p:spPr>
        <p:txBody>
          <a:bodyPr wrap="square">
            <a:spAutoFit/>
          </a:bodyPr>
          <a:lstStyle/>
          <a:p>
            <a:pPr marL="342900" lvl="0" indent="-342900" algn="just">
              <a:lnSpc>
                <a:spcPct val="115000"/>
              </a:lnSpc>
              <a:spcAft>
                <a:spcPts val="0"/>
              </a:spcAft>
              <a:buFont typeface="Wingdings" panose="05000000000000000000" pitchFamily="2" charset="2"/>
              <a:buChar char=""/>
            </a:pPr>
            <a:r>
              <a:rPr lang="fr-FR" dirty="0">
                <a:latin typeface="Arial" panose="020B0604020202020204" pitchFamily="34" charset="0"/>
                <a:ea typeface="Calibri" panose="020F0502020204030204" pitchFamily="34" charset="0"/>
                <a:cs typeface="Times New Roman" panose="02020603050405020304" pitchFamily="18" charset="0"/>
              </a:rPr>
              <a:t>Le PRODAC (Programme des Domaines Agricoles Communautaires) du Ministère de la Jeunesse, de l’emploi et de la construction citoyenne avec environ 10 milliards par DAC,</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15000"/>
              </a:lnSpc>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15477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600" y="2366367"/>
            <a:ext cx="11455400" cy="2322174"/>
          </a:xfrm>
          <a:prstGeom prst="rect">
            <a:avLst/>
          </a:prstGeom>
        </p:spPr>
        <p:txBody>
          <a:bodyPr wrap="square">
            <a:spAutoFit/>
          </a:bodyPr>
          <a:lstStyle/>
          <a:p>
            <a:pPr marL="457200" algn="just">
              <a:lnSpc>
                <a:spcPct val="115000"/>
              </a:lnSpc>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FR" dirty="0">
                <a:latin typeface="Arial" panose="020B0604020202020204" pitchFamily="34" charset="0"/>
                <a:ea typeface="Calibri" panose="020F0502020204030204" pitchFamily="34" charset="0"/>
                <a:cs typeface="Times New Roman" panose="02020603050405020304" pitchFamily="18" charset="0"/>
              </a:rPr>
              <a:t>La Commune d’</a:t>
            </a:r>
            <a:r>
              <a:rPr lang="fr-FR" dirty="0" err="1">
                <a:latin typeface="Arial" panose="020B0604020202020204" pitchFamily="34" charset="0"/>
                <a:ea typeface="Calibri" panose="020F0502020204030204" pitchFamily="34" charset="0"/>
                <a:cs typeface="Times New Roman" panose="02020603050405020304" pitchFamily="18" charset="0"/>
              </a:rPr>
              <a:t>Agnam</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FR" dirty="0">
                <a:latin typeface="Arial" panose="020B0604020202020204" pitchFamily="34" charset="0"/>
                <a:ea typeface="Calibri" panose="020F0502020204030204" pitchFamily="34" charset="0"/>
                <a:cs typeface="Times New Roman" panose="02020603050405020304" pitchFamily="18" charset="0"/>
              </a:rPr>
              <a:t>Les partenaires dont la tête de file est </a:t>
            </a:r>
            <a:r>
              <a:rPr lang="fr-FR" dirty="0" err="1">
                <a:latin typeface="Arial" panose="020B0604020202020204" pitchFamily="34" charset="0"/>
                <a:ea typeface="Calibri" panose="020F0502020204030204" pitchFamily="34" charset="0"/>
                <a:cs typeface="Times New Roman" panose="02020603050405020304" pitchFamily="18" charset="0"/>
              </a:rPr>
              <a:t>Hérouville</a:t>
            </a:r>
            <a:r>
              <a:rPr lang="fr-FR" dirty="0">
                <a:latin typeface="Arial" panose="020B0604020202020204" pitchFamily="34" charset="0"/>
                <a:ea typeface="Calibri" panose="020F0502020204030204" pitchFamily="34" charset="0"/>
                <a:cs typeface="Times New Roman" panose="02020603050405020304" pitchFamily="18" charset="0"/>
              </a:rPr>
              <a:t> St-Clair.</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FR" dirty="0">
                <a:latin typeface="Arial" panose="020B0604020202020204" pitchFamily="34" charset="0"/>
                <a:ea typeface="Calibri" panose="020F0502020204030204" pitchFamily="34" charset="0"/>
                <a:cs typeface="Times New Roman" panose="02020603050405020304" pitchFamily="18" charset="0"/>
              </a:rPr>
              <a:t>Les associations villageoises de développement (AVD) et inter-villageoises dont la plus emblématique reste l’Association de Liaison pour le Développement d’</a:t>
            </a:r>
            <a:r>
              <a:rPr lang="fr-FR" dirty="0" err="1">
                <a:latin typeface="Arial" panose="020B0604020202020204" pitchFamily="34" charset="0"/>
                <a:ea typeface="Calibri" panose="020F0502020204030204" pitchFamily="34" charset="0"/>
                <a:cs typeface="Times New Roman" panose="02020603050405020304" pitchFamily="18" charset="0"/>
              </a:rPr>
              <a:t>Agnam</a:t>
            </a:r>
            <a:r>
              <a:rPr lang="fr-FR" dirty="0">
                <a:latin typeface="Arial" panose="020B0604020202020204" pitchFamily="34" charset="0"/>
                <a:ea typeface="Calibri" panose="020F0502020204030204" pitchFamily="34" charset="0"/>
                <a:cs typeface="Times New Roman" panose="02020603050405020304" pitchFamily="18" charset="0"/>
              </a:rPr>
              <a:t> (ALDA).</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FR" dirty="0">
                <a:latin typeface="Arial" panose="020B0604020202020204" pitchFamily="34" charset="0"/>
                <a:ea typeface="Calibri" panose="020F0502020204030204" pitchFamily="34" charset="0"/>
                <a:cs typeface="Times New Roman" panose="02020603050405020304" pitchFamily="18" charset="0"/>
              </a:rPr>
              <a:t>Les ONG et les bonnes volontés</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fr-FR" dirty="0">
                <a:latin typeface="Arial" panose="020B0604020202020204" pitchFamily="34" charset="0"/>
                <a:ea typeface="Calibri" panose="020F0502020204030204" pitchFamily="34" charset="0"/>
                <a:cs typeface="Times New Roman" panose="02020603050405020304" pitchFamily="18" charset="0"/>
              </a:rPr>
              <a:t>Les investisseurs privés.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66700" y="1533411"/>
            <a:ext cx="11671300" cy="729430"/>
          </a:xfrm>
          <a:prstGeom prst="rect">
            <a:avLst/>
          </a:prstGeom>
        </p:spPr>
        <p:txBody>
          <a:bodyPr wrap="square">
            <a:spAutoFit/>
          </a:bodyPr>
          <a:lstStyle/>
          <a:p>
            <a:pPr marL="457200" algn="just">
              <a:lnSpc>
                <a:spcPct val="115000"/>
              </a:lnSpc>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Le PNDL et le PAGOT sont du Ministère de la Gouvernance locale, du Développement et de l’Aménagement du territoire.</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537157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2900" y="1187137"/>
            <a:ext cx="11493500" cy="4025204"/>
          </a:xfrm>
          <a:prstGeom prst="rect">
            <a:avLst/>
          </a:prstGeom>
        </p:spPr>
        <p:txBody>
          <a:bodyPr wrap="square">
            <a:spAutoFit/>
          </a:bodyPr>
          <a:lstStyle/>
          <a:p>
            <a:pPr algn="just">
              <a:lnSpc>
                <a:spcPct val="115000"/>
              </a:lnSpc>
              <a:spcAft>
                <a:spcPts val="1000"/>
              </a:spcAft>
            </a:pPr>
            <a:r>
              <a:rPr lang="fr-FR" sz="2400" b="1" u="sng" dirty="0">
                <a:solidFill>
                  <a:srgbClr val="365F91"/>
                </a:solidFill>
                <a:latin typeface="Arial" panose="020B0604020202020204" pitchFamily="34" charset="0"/>
                <a:ea typeface="Calibri" panose="020F0502020204030204" pitchFamily="34" charset="0"/>
                <a:cs typeface="Times New Roman" panose="02020603050405020304" pitchFamily="18" charset="0"/>
              </a:rPr>
              <a:t>Opérationnalisation du Plan Agnam Emergent (PAE)</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a:latin typeface="Arial" panose="020B0604020202020204" pitchFamily="34" charset="0"/>
                <a:ea typeface="Calibri" panose="020F0502020204030204" pitchFamily="34" charset="0"/>
                <a:cs typeface="Times New Roman" panose="02020603050405020304" pitchFamily="18" charset="0"/>
              </a:rPr>
              <a:t>L’opérationnalisation du PAE, outre l’aspect communication (partage avec les cadres d’</a:t>
            </a:r>
            <a:r>
              <a:rPr lang="fr-FR" dirty="0" err="1">
                <a:latin typeface="Arial" panose="020B0604020202020204" pitchFamily="34" charset="0"/>
                <a:ea typeface="Calibri" panose="020F0502020204030204" pitchFamily="34" charset="0"/>
                <a:cs typeface="Times New Roman" panose="02020603050405020304" pitchFamily="18" charset="0"/>
              </a:rPr>
              <a:t>Agnam</a:t>
            </a:r>
            <a:r>
              <a:rPr lang="fr-FR" dirty="0">
                <a:latin typeface="Arial" panose="020B0604020202020204" pitchFamily="34" charset="0"/>
                <a:ea typeface="Calibri" panose="020F0502020204030204" pitchFamily="34" charset="0"/>
                <a:cs typeface="Times New Roman" panose="02020603050405020304" pitchFamily="18" charset="0"/>
              </a:rPr>
              <a:t>, les Conseillers municipaux d’</a:t>
            </a:r>
            <a:r>
              <a:rPr lang="fr-FR" dirty="0" err="1">
                <a:latin typeface="Arial" panose="020B0604020202020204" pitchFamily="34" charset="0"/>
                <a:ea typeface="Calibri" panose="020F0502020204030204" pitchFamily="34" charset="0"/>
                <a:cs typeface="Times New Roman" panose="02020603050405020304" pitchFamily="18" charset="0"/>
              </a:rPr>
              <a:t>Agnam</a:t>
            </a:r>
            <a:r>
              <a:rPr lang="fr-FR" dirty="0">
                <a:latin typeface="Arial" panose="020B0604020202020204" pitchFamily="34" charset="0"/>
                <a:ea typeface="Calibri" panose="020F0502020204030204" pitchFamily="34" charset="0"/>
                <a:cs typeface="Times New Roman" panose="02020603050405020304" pitchFamily="18" charset="0"/>
              </a:rPr>
              <a:t>, les autorités administratives de l’Arrondissement d’</a:t>
            </a:r>
            <a:r>
              <a:rPr lang="fr-FR" dirty="0" err="1">
                <a:latin typeface="Arial" panose="020B0604020202020204" pitchFamily="34" charset="0"/>
                <a:ea typeface="Calibri" panose="020F0502020204030204" pitchFamily="34" charset="0"/>
                <a:cs typeface="Times New Roman" panose="02020603050405020304" pitchFamily="18" charset="0"/>
              </a:rPr>
              <a:t>Agnam</a:t>
            </a:r>
            <a:r>
              <a:rPr lang="fr-FR" dirty="0">
                <a:latin typeface="Arial" panose="020B0604020202020204" pitchFamily="34" charset="0"/>
                <a:ea typeface="Calibri" panose="020F0502020204030204" pitchFamily="34" charset="0"/>
                <a:cs typeface="Times New Roman" panose="02020603050405020304" pitchFamily="18" charset="0"/>
              </a:rPr>
              <a:t> </a:t>
            </a:r>
            <a:r>
              <a:rPr lang="fr-FR" dirty="0" err="1">
                <a:latin typeface="Arial" panose="020B0604020202020204" pitchFamily="34" charset="0"/>
                <a:ea typeface="Calibri" panose="020F0502020204030204" pitchFamily="34" charset="0"/>
                <a:cs typeface="Times New Roman" panose="02020603050405020304" pitchFamily="18" charset="0"/>
              </a:rPr>
              <a:t>Civol</a:t>
            </a:r>
            <a:r>
              <a:rPr lang="fr-FR" dirty="0">
                <a:latin typeface="Arial" panose="020B0604020202020204" pitchFamily="34" charset="0"/>
                <a:ea typeface="Calibri" panose="020F0502020204030204" pitchFamily="34" charset="0"/>
                <a:cs typeface="Times New Roman" panose="02020603050405020304" pitchFamily="18" charset="0"/>
              </a:rPr>
              <a:t> et du Département de Matam, les populations d’</a:t>
            </a:r>
            <a:r>
              <a:rPr lang="fr-FR" dirty="0" err="1">
                <a:latin typeface="Arial" panose="020B0604020202020204" pitchFamily="34" charset="0"/>
                <a:ea typeface="Calibri" panose="020F0502020204030204" pitchFamily="34" charset="0"/>
                <a:cs typeface="Times New Roman" panose="02020603050405020304" pitchFamily="18" charset="0"/>
              </a:rPr>
              <a:t>Agnam</a:t>
            </a:r>
            <a:r>
              <a:rPr lang="fr-FR" dirty="0">
                <a:latin typeface="Arial" panose="020B0604020202020204" pitchFamily="34" charset="0"/>
                <a:ea typeface="Calibri" panose="020F0502020204030204" pitchFamily="34" charset="0"/>
                <a:cs typeface="Times New Roman" panose="02020603050405020304" pitchFamily="18" charset="0"/>
              </a:rPr>
              <a:t>, les partenaires d’</a:t>
            </a:r>
            <a:r>
              <a:rPr lang="fr-FR" dirty="0" err="1">
                <a:latin typeface="Arial" panose="020B0604020202020204" pitchFamily="34" charset="0"/>
                <a:ea typeface="Calibri" panose="020F0502020204030204" pitchFamily="34" charset="0"/>
                <a:cs typeface="Times New Roman" panose="02020603050405020304" pitchFamily="18" charset="0"/>
              </a:rPr>
              <a:t>Agnam</a:t>
            </a:r>
            <a:r>
              <a:rPr lang="fr-FR" dirty="0">
                <a:latin typeface="Arial" panose="020B0604020202020204" pitchFamily="34" charset="0"/>
                <a:ea typeface="Calibri" panose="020F0502020204030204" pitchFamily="34" charset="0"/>
                <a:cs typeface="Times New Roman" panose="02020603050405020304" pitchFamily="18" charset="0"/>
              </a:rPr>
              <a:t>, les associations villageoises, les divers groupements d’</a:t>
            </a:r>
            <a:r>
              <a:rPr lang="fr-FR" dirty="0" err="1">
                <a:latin typeface="Arial" panose="020B0604020202020204" pitchFamily="34" charset="0"/>
                <a:ea typeface="Calibri" panose="020F0502020204030204" pitchFamily="34" charset="0"/>
                <a:cs typeface="Times New Roman" panose="02020603050405020304" pitchFamily="18" charset="0"/>
              </a:rPr>
              <a:t>Agnam</a:t>
            </a:r>
            <a:r>
              <a:rPr lang="fr-FR" dirty="0">
                <a:latin typeface="Arial" panose="020B0604020202020204" pitchFamily="34" charset="0"/>
                <a:ea typeface="Calibri" panose="020F0502020204030204" pitchFamily="34" charset="0"/>
                <a:cs typeface="Times New Roman" panose="02020603050405020304" pitchFamily="18" charset="0"/>
              </a:rPr>
              <a:t>, </a:t>
            </a:r>
            <a:r>
              <a:rPr lang="fr-FR" dirty="0" err="1">
                <a:latin typeface="Arial" panose="020B0604020202020204" pitchFamily="34" charset="0"/>
                <a:ea typeface="Calibri" panose="020F0502020204030204" pitchFamily="34" charset="0"/>
                <a:cs typeface="Times New Roman" panose="02020603050405020304" pitchFamily="18" charset="0"/>
              </a:rPr>
              <a:t>etc</a:t>
            </a:r>
            <a:r>
              <a:rPr lang="fr-FR" dirty="0">
                <a:latin typeface="Arial" panose="020B0604020202020204" pitchFamily="34" charset="0"/>
                <a:ea typeface="Calibri" panose="020F0502020204030204" pitchFamily="34" charset="0"/>
                <a:cs typeface="Times New Roman" panose="02020603050405020304" pitchFamily="18" charset="0"/>
              </a:rPr>
              <a:t>) repose sur les trois (3) axes stratégiques ci-dessous :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b="1" u="sng" dirty="0">
                <a:latin typeface="Arial" panose="020B0604020202020204" pitchFamily="34" charset="0"/>
                <a:ea typeface="Calibri" panose="020F0502020204030204" pitchFamily="34" charset="0"/>
                <a:cs typeface="Times New Roman" panose="02020603050405020304" pitchFamily="18" charset="0"/>
              </a:rPr>
              <a:t>AXE 1</a:t>
            </a:r>
            <a:r>
              <a:rPr lang="fr-FR" b="1" dirty="0">
                <a:latin typeface="Arial" panose="020B0604020202020204" pitchFamily="34" charset="0"/>
                <a:ea typeface="Calibri" panose="020F0502020204030204" pitchFamily="34" charset="0"/>
                <a:cs typeface="Times New Roman" panose="02020603050405020304" pitchFamily="18" charset="0"/>
              </a:rPr>
              <a:t> : Modernisation les infrastructures de production</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b="1" u="sng" dirty="0">
                <a:latin typeface="Arial" panose="020B0604020202020204" pitchFamily="34" charset="0"/>
                <a:ea typeface="Calibri" panose="020F0502020204030204" pitchFamily="34" charset="0"/>
                <a:cs typeface="Times New Roman" panose="02020603050405020304" pitchFamily="18" charset="0"/>
              </a:rPr>
              <a:t>AXE 2</a:t>
            </a:r>
            <a:r>
              <a:rPr lang="fr-FR" b="1" dirty="0">
                <a:latin typeface="Arial" panose="020B0604020202020204" pitchFamily="34" charset="0"/>
                <a:ea typeface="Calibri" panose="020F0502020204030204" pitchFamily="34" charset="0"/>
                <a:cs typeface="Times New Roman" panose="02020603050405020304" pitchFamily="18" charset="0"/>
              </a:rPr>
              <a:t> : Formation du Capital humain pour relever les capacités productives</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b="1" u="sng" dirty="0">
                <a:latin typeface="Arial" panose="020B0604020202020204" pitchFamily="34" charset="0"/>
                <a:ea typeface="Calibri" panose="020F0502020204030204" pitchFamily="34" charset="0"/>
                <a:cs typeface="Times New Roman" panose="02020603050405020304" pitchFamily="18" charset="0"/>
              </a:rPr>
              <a:t>AXE 3</a:t>
            </a:r>
            <a:r>
              <a:rPr lang="fr-FR" b="1" dirty="0">
                <a:latin typeface="Arial" panose="020B0604020202020204" pitchFamily="34" charset="0"/>
                <a:ea typeface="Calibri" panose="020F0502020204030204" pitchFamily="34" charset="0"/>
                <a:cs typeface="Times New Roman" panose="02020603050405020304" pitchFamily="18" charset="0"/>
              </a:rPr>
              <a:t> : Fourniture correcte et permanente des services sociaux de base.</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a:latin typeface="Arial" panose="020B0604020202020204" pitchFamily="34" charset="0"/>
                <a:ea typeface="Calibri" panose="020F0502020204030204" pitchFamily="34" charset="0"/>
                <a:cs typeface="Times New Roman" panose="02020603050405020304" pitchFamily="18" charset="0"/>
              </a:rPr>
              <a:t>Chaque axe se décline en objectif général (OG), en objectifs spécifiques (OS) à atteindre et en résultats attendus (RA).</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59411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 y="727875"/>
            <a:ext cx="10960100" cy="1623008"/>
          </a:xfrm>
          <a:prstGeom prst="rect">
            <a:avLst/>
          </a:prstGeom>
        </p:spPr>
        <p:txBody>
          <a:bodyPr wrap="square">
            <a:spAutoFit/>
          </a:bodyPr>
          <a:lstStyle/>
          <a:p>
            <a:pPr algn="just">
              <a:lnSpc>
                <a:spcPct val="115000"/>
              </a:lnSpc>
              <a:spcAft>
                <a:spcPts val="1000"/>
              </a:spcAft>
            </a:pPr>
            <a:r>
              <a:rPr lang="fr-FR" b="1" i="1" u="sng" dirty="0">
                <a:latin typeface="Arial" panose="020B0604020202020204" pitchFamily="34" charset="0"/>
                <a:ea typeface="Calibri" panose="020F0502020204030204" pitchFamily="34" charset="0"/>
                <a:cs typeface="Times New Roman" panose="02020603050405020304" pitchFamily="18" charset="0"/>
              </a:rPr>
              <a:t>AXE 1</a:t>
            </a:r>
            <a:r>
              <a:rPr lang="fr-FR" b="1" i="1" dirty="0">
                <a:latin typeface="Arial" panose="020B0604020202020204" pitchFamily="34" charset="0"/>
                <a:ea typeface="Calibri" panose="020F0502020204030204" pitchFamily="34" charset="0"/>
                <a:cs typeface="Times New Roman" panose="02020603050405020304" pitchFamily="18" charset="0"/>
              </a:rPr>
              <a:t> : Modernisation et transformation des infrastructures de production</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b="1" u="sng" dirty="0">
                <a:latin typeface="Arial" panose="020B0604020202020204" pitchFamily="34" charset="0"/>
                <a:ea typeface="Calibri" panose="020F0502020204030204" pitchFamily="34" charset="0"/>
                <a:cs typeface="Times New Roman" panose="02020603050405020304" pitchFamily="18" charset="0"/>
              </a:rPr>
              <a:t>OG</a:t>
            </a:r>
            <a:r>
              <a:rPr lang="fr-FR" dirty="0">
                <a:latin typeface="Arial" panose="020B0604020202020204" pitchFamily="34" charset="0"/>
                <a:ea typeface="Calibri" panose="020F0502020204030204" pitchFamily="34" charset="0"/>
                <a:cs typeface="Times New Roman" panose="02020603050405020304" pitchFamily="18" charset="0"/>
              </a:rPr>
              <a:t> : Accroître la production des produits agro-alimentaires</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264005" y="4443173"/>
            <a:ext cx="5057795" cy="410882"/>
          </a:xfrm>
          <a:prstGeom prst="rect">
            <a:avLst/>
          </a:prstGeom>
        </p:spPr>
        <p:txBody>
          <a:bodyPr wrap="none">
            <a:spAutoFit/>
          </a:bodyPr>
          <a:lstStyle/>
          <a:p>
            <a:pPr marL="342900" lvl="0" indent="-342900" algn="just">
              <a:lnSpc>
                <a:spcPct val="115000"/>
              </a:lnSpc>
              <a:spcAft>
                <a:spcPts val="1000"/>
              </a:spcAft>
              <a:buFont typeface="Wingdings" panose="05000000000000000000" pitchFamily="2" charset="2"/>
              <a:buChar char=""/>
            </a:pPr>
            <a:r>
              <a:rPr lang="fr-FR" b="1" dirty="0">
                <a:latin typeface="Arial" panose="020B0604020202020204" pitchFamily="34" charset="0"/>
                <a:ea typeface="Calibri" panose="020F0502020204030204" pitchFamily="34" charset="0"/>
                <a:cs typeface="Times New Roman" panose="02020603050405020304" pitchFamily="18" charset="0"/>
              </a:rPr>
              <a:t>OS4</a:t>
            </a:r>
            <a:r>
              <a:rPr lang="fr-FR" dirty="0">
                <a:latin typeface="Arial" panose="020B0604020202020204" pitchFamily="34" charset="0"/>
                <a:ea typeface="Calibri" panose="020F0502020204030204" pitchFamily="34" charset="0"/>
                <a:cs typeface="Times New Roman" panose="02020603050405020304" pitchFamily="18" charset="0"/>
              </a:rPr>
              <a:t> : Ecouler les produits agro-alimentaires</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225800" y="3570942"/>
            <a:ext cx="6096000" cy="729430"/>
          </a:xfrm>
          <a:prstGeom prst="rect">
            <a:avLst/>
          </a:prstGeom>
        </p:spPr>
        <p:txBody>
          <a:bodyPr>
            <a:spAutoFit/>
          </a:bodyPr>
          <a:lstStyle/>
          <a:p>
            <a:pPr marL="342900" lvl="0" indent="-342900" algn="just">
              <a:lnSpc>
                <a:spcPct val="115000"/>
              </a:lnSpc>
              <a:spcAft>
                <a:spcPts val="0"/>
              </a:spcAft>
              <a:buFont typeface="Wingdings" panose="05000000000000000000" pitchFamily="2" charset="2"/>
              <a:buChar char=""/>
            </a:pPr>
            <a:r>
              <a:rPr lang="fr-FR" b="1" dirty="0">
                <a:latin typeface="Arial" panose="020B0604020202020204" pitchFamily="34" charset="0"/>
                <a:ea typeface="Calibri" panose="020F0502020204030204" pitchFamily="34" charset="0"/>
                <a:cs typeface="Times New Roman" panose="02020603050405020304" pitchFamily="18" charset="0"/>
              </a:rPr>
              <a:t>OS3</a:t>
            </a:r>
            <a:r>
              <a:rPr lang="fr-FR" dirty="0">
                <a:latin typeface="Arial" panose="020B0604020202020204" pitchFamily="34" charset="0"/>
                <a:ea typeface="Calibri" panose="020F0502020204030204" pitchFamily="34" charset="0"/>
                <a:cs typeface="Times New Roman" panose="02020603050405020304" pitchFamily="18" charset="0"/>
              </a:rPr>
              <a:t> : Intensifier l’élevage</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325678" y="2937829"/>
            <a:ext cx="2634054" cy="410882"/>
          </a:xfrm>
          <a:prstGeom prst="rect">
            <a:avLst/>
          </a:prstGeom>
        </p:spPr>
        <p:txBody>
          <a:bodyPr wrap="none">
            <a:spAutoFit/>
          </a:bodyPr>
          <a:lstStyle/>
          <a:p>
            <a:pPr marL="342900" lvl="0" indent="-342900" algn="just">
              <a:lnSpc>
                <a:spcPct val="115000"/>
              </a:lnSpc>
              <a:spcAft>
                <a:spcPts val="0"/>
              </a:spcAft>
              <a:buFont typeface="Wingdings" panose="05000000000000000000" pitchFamily="2" charset="2"/>
              <a:buChar char=""/>
            </a:pPr>
            <a:r>
              <a:rPr lang="fr-FR" b="1" dirty="0">
                <a:latin typeface="Arial" panose="020B0604020202020204" pitchFamily="34" charset="0"/>
                <a:ea typeface="Calibri" panose="020F0502020204030204" pitchFamily="34" charset="0"/>
                <a:cs typeface="Times New Roman" panose="02020603050405020304" pitchFamily="18" charset="0"/>
              </a:rPr>
              <a:t>OS2</a:t>
            </a:r>
            <a:r>
              <a:rPr lang="fr-FR" dirty="0">
                <a:latin typeface="Arial" panose="020B0604020202020204" pitchFamily="34" charset="0"/>
                <a:ea typeface="Calibri" panose="020F0502020204030204" pitchFamily="34" charset="0"/>
                <a:cs typeface="Times New Roman" panose="02020603050405020304" pitchFamily="18" charset="0"/>
              </a:rPr>
              <a:t> : Maîtriser l’eau</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057873" y="2235966"/>
            <a:ext cx="3493264" cy="410882"/>
          </a:xfrm>
          <a:prstGeom prst="rect">
            <a:avLst/>
          </a:prstGeom>
        </p:spPr>
        <p:txBody>
          <a:bodyPr wrap="none">
            <a:spAutoFit/>
          </a:bodyPr>
          <a:lstStyle/>
          <a:p>
            <a:pPr marL="342900" lvl="0" indent="-342900" algn="just">
              <a:lnSpc>
                <a:spcPct val="115000"/>
              </a:lnSpc>
              <a:spcAft>
                <a:spcPts val="0"/>
              </a:spcAft>
              <a:buFont typeface="Wingdings" panose="05000000000000000000" pitchFamily="2" charset="2"/>
              <a:buChar char=""/>
            </a:pPr>
            <a:r>
              <a:rPr lang="fr-FR" b="1" dirty="0">
                <a:latin typeface="Arial" panose="020B0604020202020204" pitchFamily="34" charset="0"/>
                <a:ea typeface="Calibri" panose="020F0502020204030204" pitchFamily="34" charset="0"/>
                <a:cs typeface="Times New Roman" panose="02020603050405020304" pitchFamily="18" charset="0"/>
              </a:rPr>
              <a:t>OS1</a:t>
            </a:r>
            <a:r>
              <a:rPr lang="fr-FR" dirty="0">
                <a:latin typeface="Arial" panose="020B0604020202020204" pitchFamily="34" charset="0"/>
                <a:ea typeface="Calibri" panose="020F0502020204030204" pitchFamily="34" charset="0"/>
                <a:cs typeface="Times New Roman" panose="02020603050405020304" pitchFamily="18" charset="0"/>
              </a:rPr>
              <a:t> : Mécaniser l’agriculture</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80799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6"/>
                                        </p:tgtEl>
                                      </p:cBhvr>
                                    </p:animEffect>
                                    <p:animScale>
                                      <p:cBhvr>
                                        <p:cTn id="17" dur="250"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5"/>
                                        </p:tgtEl>
                                      </p:cBhvr>
                                    </p:animEffect>
                                    <p:animScale>
                                      <p:cBhvr>
                                        <p:cTn id="2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 y="293221"/>
            <a:ext cx="11671300" cy="6345327"/>
          </a:xfrm>
          <a:prstGeom prst="rect">
            <a:avLst/>
          </a:prstGeom>
        </p:spPr>
        <p:txBody>
          <a:bodyPr wrap="square">
            <a:spAutoFit/>
          </a:bodyPr>
          <a:lstStyle/>
          <a:p>
            <a:pPr algn="just">
              <a:spcAft>
                <a:spcPts val="1000"/>
              </a:spcAft>
            </a:pPr>
            <a:r>
              <a:rPr lang="fr-FR" sz="2000" b="1" u="sng" dirty="0">
                <a:solidFill>
                  <a:srgbClr val="365F91"/>
                </a:solidFill>
                <a:latin typeface="Arial" panose="020B0604020202020204" pitchFamily="34" charset="0"/>
                <a:ea typeface="Calibri" panose="020F0502020204030204" pitchFamily="34" charset="0"/>
                <a:cs typeface="Times New Roman" panose="02020603050405020304" pitchFamily="18" charset="0"/>
              </a:rPr>
              <a:t>RESULTAS ATTENDUS (RA)</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fr-FR" sz="1600" b="1" dirty="0">
                <a:latin typeface="Arial" panose="020B0604020202020204" pitchFamily="34" charset="0"/>
                <a:ea typeface="Calibri" panose="020F0502020204030204" pitchFamily="34" charset="0"/>
                <a:cs typeface="Times New Roman" panose="02020603050405020304" pitchFamily="18" charset="0"/>
              </a:rPr>
              <a:t>RA1</a:t>
            </a:r>
            <a:r>
              <a:rPr lang="fr-FR" sz="1600" dirty="0">
                <a:latin typeface="Arial" panose="020B0604020202020204" pitchFamily="34" charset="0"/>
                <a:ea typeface="Calibri" panose="020F0502020204030204" pitchFamily="34" charset="0"/>
                <a:cs typeface="Times New Roman" panose="02020603050405020304" pitchFamily="18" charset="0"/>
              </a:rPr>
              <a:t> : Les agriculteurs disposent de tracteurs, de décortiqueuses, etc.</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fr-FR" sz="1600" dirty="0">
                <a:latin typeface="Arial" panose="020B0604020202020204" pitchFamily="34" charset="0"/>
                <a:ea typeface="Calibri" panose="020F0502020204030204" pitchFamily="34" charset="0"/>
                <a:cs typeface="Times New Roman" panose="02020603050405020304" pitchFamily="18" charset="0"/>
              </a:rPr>
              <a: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fr-FR" sz="1600" b="1" dirty="0">
                <a:latin typeface="Arial" panose="020B0604020202020204" pitchFamily="34" charset="0"/>
                <a:ea typeface="Calibri" panose="020F0502020204030204" pitchFamily="34" charset="0"/>
                <a:cs typeface="Times New Roman" panose="02020603050405020304" pitchFamily="18" charset="0"/>
              </a:rPr>
              <a:t>RA2</a:t>
            </a:r>
            <a:r>
              <a:rPr lang="fr-FR" sz="1600" dirty="0">
                <a:latin typeface="Arial" panose="020B0604020202020204" pitchFamily="34" charset="0"/>
                <a:ea typeface="Calibri" panose="020F0502020204030204" pitchFamily="34" charset="0"/>
                <a:cs typeface="Times New Roman" panose="02020603050405020304" pitchFamily="18" charset="0"/>
              </a:rPr>
              <a:t> : Les casiers sont rénovés et des aménagements nouveaux sont réalisés.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fr-FR" sz="1600" dirty="0">
                <a:latin typeface="Arial" panose="020B0604020202020204" pitchFamily="34" charset="0"/>
                <a:ea typeface="Calibri" panose="020F0502020204030204" pitchFamily="34" charset="0"/>
                <a:cs typeface="Times New Roman" panose="02020603050405020304" pitchFamily="18" charset="0"/>
              </a:rPr>
              <a: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fr-FR" sz="1600" b="1" dirty="0">
                <a:latin typeface="Arial" panose="020B0604020202020204" pitchFamily="34" charset="0"/>
                <a:ea typeface="Calibri" panose="020F0502020204030204" pitchFamily="34" charset="0"/>
                <a:cs typeface="Times New Roman" panose="02020603050405020304" pitchFamily="18" charset="0"/>
              </a:rPr>
              <a:t>RA3</a:t>
            </a:r>
            <a:r>
              <a:rPr lang="fr-FR" sz="1600" dirty="0">
                <a:latin typeface="Arial" panose="020B0604020202020204" pitchFamily="34" charset="0"/>
                <a:ea typeface="Calibri" panose="020F0502020204030204" pitchFamily="34" charset="0"/>
                <a:cs typeface="Times New Roman" panose="02020603050405020304" pitchFamily="18" charset="0"/>
              </a:rPr>
              <a:t> : Des forages sont réalisés pour l’agriculture et l’abreuvement du cheptel.</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fr-FR" sz="1600" dirty="0">
                <a:latin typeface="Arial" panose="020B0604020202020204" pitchFamily="34" charset="0"/>
                <a:ea typeface="Calibri" panose="020F0502020204030204" pitchFamily="34" charset="0"/>
                <a:cs typeface="Times New Roman" panose="02020603050405020304" pitchFamily="18" charset="0"/>
              </a:rPr>
              <a: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fr-FR" sz="1600" b="1" dirty="0">
                <a:latin typeface="Arial" panose="020B0604020202020204" pitchFamily="34" charset="0"/>
                <a:ea typeface="Calibri" panose="020F0502020204030204" pitchFamily="34" charset="0"/>
                <a:cs typeface="Times New Roman" panose="02020603050405020304" pitchFamily="18" charset="0"/>
              </a:rPr>
              <a:t>RA4 </a:t>
            </a:r>
            <a:r>
              <a:rPr lang="fr-FR" sz="1600" dirty="0">
                <a:latin typeface="Arial" panose="020B0604020202020204" pitchFamily="34" charset="0"/>
                <a:ea typeface="Calibri" panose="020F0502020204030204" pitchFamily="34" charset="0"/>
                <a:cs typeface="Times New Roman" panose="02020603050405020304" pitchFamily="18" charset="0"/>
              </a:rPr>
              <a:t>: Un DAC (Domaine Agricole Communautaire) est implanté et exploité dans le </a:t>
            </a:r>
            <a:r>
              <a:rPr lang="fr-FR" sz="1600" dirty="0" err="1">
                <a:latin typeface="Arial" panose="020B0604020202020204" pitchFamily="34" charset="0"/>
                <a:ea typeface="Calibri" panose="020F0502020204030204" pitchFamily="34" charset="0"/>
                <a:cs typeface="Times New Roman" panose="02020603050405020304" pitchFamily="18" charset="0"/>
              </a:rPr>
              <a:t>Diéri</a:t>
            </a:r>
            <a:r>
              <a:rPr lang="fr-FR" sz="1600" dirty="0">
                <a:latin typeface="Arial" panose="020B0604020202020204" pitchFamily="34" charset="0"/>
                <a:ea typeface="Calibri" panose="020F0502020204030204" pitchFamily="34" charset="0"/>
                <a:cs typeface="Times New Roman" panose="02020603050405020304" pitchFamily="18" charset="0"/>
              </a:rPr>
              <a:t>.</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fr-FR" sz="1600" dirty="0">
                <a:latin typeface="Arial" panose="020B0604020202020204" pitchFamily="34" charset="0"/>
                <a:ea typeface="Calibri" panose="020F0502020204030204" pitchFamily="34" charset="0"/>
                <a:cs typeface="Times New Roman" panose="02020603050405020304" pitchFamily="18" charset="0"/>
              </a:rPr>
              <a: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fr-FR" sz="1600" b="1" dirty="0">
                <a:latin typeface="Arial" panose="020B0604020202020204" pitchFamily="34" charset="0"/>
                <a:ea typeface="Calibri" panose="020F0502020204030204" pitchFamily="34" charset="0"/>
                <a:cs typeface="Times New Roman" panose="02020603050405020304" pitchFamily="18" charset="0"/>
              </a:rPr>
              <a:t>RA5</a:t>
            </a:r>
            <a:r>
              <a:rPr lang="fr-FR" sz="1600" dirty="0">
                <a:latin typeface="Arial" panose="020B0604020202020204" pitchFamily="34" charset="0"/>
                <a:ea typeface="Calibri" panose="020F0502020204030204" pitchFamily="34" charset="0"/>
                <a:cs typeface="Times New Roman" panose="02020603050405020304" pitchFamily="18" charset="0"/>
              </a:rPr>
              <a:t> : Un DEC (Domaine de l’Elevage Communautaire) de 3 000 HA est réalisé à côté du DAC pour l’élevage intensif.</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fr-FR" sz="1600" dirty="0">
                <a:latin typeface="Arial" panose="020B0604020202020204" pitchFamily="34" charset="0"/>
                <a:ea typeface="Calibri" panose="020F0502020204030204" pitchFamily="34" charset="0"/>
                <a:cs typeface="Times New Roman" panose="02020603050405020304" pitchFamily="18" charset="0"/>
              </a:rPr>
              <a: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fr-FR" sz="1600" b="1" dirty="0">
                <a:latin typeface="Arial" panose="020B0604020202020204" pitchFamily="34" charset="0"/>
                <a:ea typeface="Calibri" panose="020F0502020204030204" pitchFamily="34" charset="0"/>
                <a:cs typeface="Times New Roman" panose="02020603050405020304" pitchFamily="18" charset="0"/>
              </a:rPr>
              <a:t>RA6</a:t>
            </a:r>
            <a:r>
              <a:rPr lang="fr-FR" sz="1600" dirty="0">
                <a:latin typeface="Arial" panose="020B0604020202020204" pitchFamily="34" charset="0"/>
                <a:ea typeface="Calibri" panose="020F0502020204030204" pitchFamily="34" charset="0"/>
                <a:cs typeface="Times New Roman" panose="02020603050405020304" pitchFamily="18" charset="0"/>
              </a:rPr>
              <a:t> : Des magasins de stockage et de conditionnement sont implantés dans les lieux de production.</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fr-FR" sz="1600" dirty="0">
                <a:latin typeface="Arial" panose="020B0604020202020204" pitchFamily="34" charset="0"/>
                <a:ea typeface="Calibri" panose="020F0502020204030204" pitchFamily="34" charset="0"/>
                <a:cs typeface="Times New Roman" panose="02020603050405020304" pitchFamily="18" charset="0"/>
              </a:rPr>
              <a: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fr-FR" sz="1600" b="1" dirty="0">
                <a:latin typeface="Arial" panose="020B0604020202020204" pitchFamily="34" charset="0"/>
                <a:ea typeface="Calibri" panose="020F0502020204030204" pitchFamily="34" charset="0"/>
                <a:cs typeface="Times New Roman" panose="02020603050405020304" pitchFamily="18" charset="0"/>
              </a:rPr>
              <a:t>RA7 </a:t>
            </a:r>
            <a:r>
              <a:rPr lang="fr-FR" sz="1600" dirty="0">
                <a:latin typeface="Arial" panose="020B0604020202020204" pitchFamily="34" charset="0"/>
                <a:ea typeface="Calibri" panose="020F0502020204030204" pitchFamily="34" charset="0"/>
                <a:cs typeface="Times New Roman" panose="02020603050405020304" pitchFamily="18" charset="0"/>
              </a:rPr>
              <a:t>: Des pistes de production allant de la RN2 (goudron) aux sites de production sont réalisées.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fr-FR" sz="1600" dirty="0">
                <a:latin typeface="Arial" panose="020B0604020202020204" pitchFamily="34" charset="0"/>
                <a:ea typeface="Calibri" panose="020F0502020204030204" pitchFamily="34" charset="0"/>
                <a:cs typeface="Times New Roman" panose="02020603050405020304" pitchFamily="18" charset="0"/>
              </a:rPr>
              <a: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fr-FR" sz="1600" b="1" dirty="0">
                <a:latin typeface="Arial" panose="020B0604020202020204" pitchFamily="34" charset="0"/>
                <a:ea typeface="Calibri" panose="020F0502020204030204" pitchFamily="34" charset="0"/>
                <a:cs typeface="Times New Roman" panose="02020603050405020304" pitchFamily="18" charset="0"/>
              </a:rPr>
              <a:t>RA8</a:t>
            </a:r>
            <a:r>
              <a:rPr lang="fr-FR" sz="1600" dirty="0">
                <a:latin typeface="Arial" panose="020B0604020202020204" pitchFamily="34" charset="0"/>
                <a:ea typeface="Calibri" panose="020F0502020204030204" pitchFamily="34" charset="0"/>
                <a:cs typeface="Times New Roman" panose="02020603050405020304" pitchFamily="18" charset="0"/>
              </a:rPr>
              <a:t> : Les activités de commerce sont réorganisées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fr-FR" sz="1600" dirty="0">
                <a:latin typeface="Arial" panose="020B0604020202020204" pitchFamily="34" charset="0"/>
                <a:ea typeface="Calibri" panose="020F0502020204030204" pitchFamily="34" charset="0"/>
                <a:cs typeface="Times New Roman" panose="02020603050405020304" pitchFamily="18" charset="0"/>
              </a:rPr>
              <a: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Calibri" panose="020F0502020204030204" pitchFamily="34" charset="0"/>
              <a:buChar char="-"/>
            </a:pPr>
            <a:r>
              <a:rPr lang="fr-FR" sz="1600" dirty="0">
                <a:latin typeface="Arial" panose="020B0604020202020204" pitchFamily="34" charset="0"/>
                <a:ea typeface="Calibri" panose="020F0502020204030204" pitchFamily="34" charset="0"/>
                <a:cs typeface="Times New Roman" panose="02020603050405020304" pitchFamily="18" charset="0"/>
              </a:rPr>
              <a:t>Création d’un </a:t>
            </a:r>
            <a:r>
              <a:rPr lang="fr-FR" sz="1600" dirty="0" err="1">
                <a:latin typeface="Arial" panose="020B0604020202020204" pitchFamily="34" charset="0"/>
                <a:ea typeface="Calibri" panose="020F0502020204030204" pitchFamily="34" charset="0"/>
                <a:cs typeface="Times New Roman" panose="02020603050405020304" pitchFamily="18" charset="0"/>
              </a:rPr>
              <a:t>daraal</a:t>
            </a:r>
            <a:r>
              <a:rPr lang="fr-FR" sz="1600" dirty="0">
                <a:latin typeface="Arial" panose="020B0604020202020204" pitchFamily="34" charset="0"/>
                <a:ea typeface="Calibri" panose="020F0502020204030204" pitchFamily="34" charset="0"/>
                <a:cs typeface="Times New Roman" panose="02020603050405020304" pitchFamily="18" charset="0"/>
              </a:rPr>
              <a:t> moderne (lieu de vente des cheptels)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Calibri" panose="020F0502020204030204" pitchFamily="34" charset="0"/>
              <a:buChar char="-"/>
            </a:pPr>
            <a:r>
              <a:rPr lang="fr-FR" sz="1600" dirty="0">
                <a:latin typeface="Arial" panose="020B0604020202020204" pitchFamily="34" charset="0"/>
                <a:ea typeface="Calibri" panose="020F0502020204030204" pitchFamily="34" charset="0"/>
                <a:cs typeface="Times New Roman" panose="02020603050405020304" pitchFamily="18" charset="0"/>
              </a:rPr>
              <a:t>Création d’une boucherie moderne,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Calibri" panose="020F0502020204030204" pitchFamily="34" charset="0"/>
              <a:buChar char="-"/>
            </a:pPr>
            <a:r>
              <a:rPr lang="fr-FR" sz="1600" dirty="0">
                <a:latin typeface="Arial" panose="020B0604020202020204" pitchFamily="34" charset="0"/>
                <a:ea typeface="Calibri" panose="020F0502020204030204" pitchFamily="34" charset="0"/>
                <a:cs typeface="Times New Roman" panose="02020603050405020304" pitchFamily="18" charset="0"/>
              </a:rPr>
              <a:t>Délimitation des marchés et immatriculation des marchands,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Calibri" panose="020F0502020204030204" pitchFamily="34" charset="0"/>
              <a:buChar char="-"/>
            </a:pPr>
            <a:r>
              <a:rPr lang="fr-FR" sz="1600" dirty="0">
                <a:latin typeface="Arial" panose="020B0604020202020204" pitchFamily="34" charset="0"/>
                <a:ea typeface="Calibri" panose="020F0502020204030204" pitchFamily="34" charset="0"/>
                <a:cs typeface="Times New Roman" panose="02020603050405020304" pitchFamily="18" charset="0"/>
              </a:rPr>
              <a:t>Récemment  des boutiques, magasins, ateliers, etc.</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fr-FR" sz="1600" dirty="0">
                <a:latin typeface="Arial" panose="020B0604020202020204" pitchFamily="34" charset="0"/>
                <a:ea typeface="Calibri" panose="020F0502020204030204" pitchFamily="34" charset="0"/>
                <a:cs typeface="Times New Roman" panose="02020603050405020304" pitchFamily="18" charset="0"/>
              </a:rPr>
              <a: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1000"/>
              </a:spcAft>
              <a:buFont typeface="Wingdings" panose="05000000000000000000" pitchFamily="2" charset="2"/>
              <a:buChar char=""/>
            </a:pPr>
            <a:r>
              <a:rPr lang="fr-FR" sz="1600" b="1" dirty="0">
                <a:latin typeface="Arial" panose="020B0604020202020204" pitchFamily="34" charset="0"/>
                <a:ea typeface="Calibri" panose="020F0502020204030204" pitchFamily="34" charset="0"/>
                <a:cs typeface="Times New Roman" panose="02020603050405020304" pitchFamily="18" charset="0"/>
              </a:rPr>
              <a:t>RA9</a:t>
            </a:r>
            <a:r>
              <a:rPr lang="fr-FR" sz="1600" dirty="0">
                <a:latin typeface="Arial" panose="020B0604020202020204" pitchFamily="34" charset="0"/>
                <a:ea typeface="Calibri" panose="020F0502020204030204" pitchFamily="34" charset="0"/>
                <a:cs typeface="Times New Roman" panose="02020603050405020304" pitchFamily="18" charset="0"/>
              </a:rPr>
              <a:t> : Un mini-</a:t>
            </a:r>
            <a:r>
              <a:rPr lang="fr-FR" sz="1600" dirty="0" err="1">
                <a:latin typeface="Arial" panose="020B0604020202020204" pitchFamily="34" charset="0"/>
                <a:ea typeface="Calibri" panose="020F0502020204030204" pitchFamily="34" charset="0"/>
                <a:cs typeface="Times New Roman" panose="02020603050405020304" pitchFamily="18" charset="0"/>
              </a:rPr>
              <a:t>agripole</a:t>
            </a:r>
            <a:r>
              <a:rPr lang="fr-FR" sz="1600" dirty="0">
                <a:latin typeface="Arial" panose="020B0604020202020204" pitchFamily="34" charset="0"/>
                <a:ea typeface="Calibri" panose="020F0502020204030204" pitchFamily="34" charset="0"/>
                <a:cs typeface="Times New Roman" panose="02020603050405020304" pitchFamily="18" charset="0"/>
              </a:rPr>
              <a:t> est implanté près de la RN2 pour la conservation, l’exposition et la commercialisation des produits agro-alimentaires.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1704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2900" y="1033923"/>
            <a:ext cx="11277600" cy="4047262"/>
          </a:xfrm>
          <a:prstGeom prst="rect">
            <a:avLst/>
          </a:prstGeom>
        </p:spPr>
        <p:txBody>
          <a:bodyPr wrap="square">
            <a:spAutoFit/>
          </a:bodyPr>
          <a:lstStyle/>
          <a:p>
            <a:pPr marL="342900" lvl="0" indent="-342900">
              <a:lnSpc>
                <a:spcPct val="115000"/>
              </a:lnSpc>
              <a:spcAft>
                <a:spcPts val="1000"/>
              </a:spcAft>
              <a:buFont typeface="+mj-lt"/>
              <a:buAutoNum type="romanUcPeriod"/>
            </a:pPr>
            <a:r>
              <a:rPr lang="fr-FR" b="1" u="sng" strike="noStrike" dirty="0" smtClean="0">
                <a:effectLst/>
                <a:latin typeface="Arial" panose="020B0604020202020204" pitchFamily="34" charset="0"/>
                <a:ea typeface="Calibri" panose="020F0502020204030204" pitchFamily="34" charset="0"/>
                <a:cs typeface="Times New Roman" panose="02020603050405020304" pitchFamily="18" charset="0"/>
              </a:rPr>
              <a:t>Contexte National </a:t>
            </a:r>
            <a:endParaRPr lang="fr-FR" sz="1400" u="none" strike="noStrike"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Jusqu’en 2012, le Sénégal avait comme vision la lutte pour la réduction de la pauvreté avec le DSRP (Document stratégique pour la Réduction de la Pauvreté).</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Toutes les politiques publiques étaient axées sur cette stratégie.</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En 2013,  le nouveau Président de la République,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Macky</a:t>
            </a:r>
            <a:r>
              <a:rPr lang="fr-FR" dirty="0" smtClean="0">
                <a:effectLst/>
                <a:latin typeface="Arial" panose="020B0604020202020204" pitchFamily="34" charset="0"/>
                <a:ea typeface="Calibri" panose="020F0502020204030204" pitchFamily="34" charset="0"/>
                <a:cs typeface="Times New Roman" panose="02020603050405020304" pitchFamily="18" charset="0"/>
              </a:rPr>
              <a:t> SALL a changé de paradigme.</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Il a défini et formulé une nouvelle orientation : </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b="1" dirty="0" smtClean="0">
                <a:effectLst/>
                <a:latin typeface="Arial" panose="020B0604020202020204" pitchFamily="34" charset="0"/>
                <a:ea typeface="Calibri" panose="020F0502020204030204" pitchFamily="34" charset="0"/>
                <a:cs typeface="Times New Roman" panose="02020603050405020304" pitchFamily="18" charset="0"/>
              </a:rPr>
              <a:t>Le Plan Sénégal Emergent (PSE).</a:t>
            </a:r>
            <a:r>
              <a:rPr lang="fr-FR" dirty="0" smtClean="0">
                <a:effectLst/>
                <a:latin typeface="Arial" panose="020B0604020202020204" pitchFamily="34" charset="0"/>
                <a:ea typeface="Calibri" panose="020F0502020204030204" pitchFamily="34" charset="0"/>
                <a:cs typeface="Times New Roman" panose="02020603050405020304" pitchFamily="18" charset="0"/>
              </a:rPr>
              <a:t> Ce plan constitue le référentiel de la nouvelle politique économique et sociale sur le moyen et long terme.</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Le PSE est programmé sur 20 ans décliné en 2 programmes décennaux lesquels sont subdivisés en 2 plans d’actions prioritaires sur 5 ans. Il a reçu l’aval de tous les partenaires du Sénégal.</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95023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022879"/>
            <a:ext cx="10248900" cy="1304460"/>
          </a:xfrm>
          <a:prstGeom prst="rect">
            <a:avLst/>
          </a:prstGeom>
        </p:spPr>
        <p:txBody>
          <a:bodyPr wrap="square">
            <a:spAutoFit/>
          </a:bodyPr>
          <a:lstStyle/>
          <a:p>
            <a:pPr algn="just">
              <a:lnSpc>
                <a:spcPct val="115000"/>
              </a:lnSpc>
              <a:spcAft>
                <a:spcPts val="1000"/>
              </a:spcAft>
            </a:pPr>
            <a:r>
              <a:rPr lang="fr-FR" b="1" i="1" u="sng" dirty="0">
                <a:latin typeface="Arial" panose="020B0604020202020204" pitchFamily="34" charset="0"/>
                <a:ea typeface="Calibri" panose="020F0502020204030204" pitchFamily="34" charset="0"/>
                <a:cs typeface="Times New Roman" panose="02020603050405020304" pitchFamily="18" charset="0"/>
              </a:rPr>
              <a:t>AXE 2</a:t>
            </a:r>
            <a:r>
              <a:rPr lang="fr-FR" b="1" i="1" dirty="0">
                <a:latin typeface="Arial" panose="020B0604020202020204" pitchFamily="34" charset="0"/>
                <a:ea typeface="Calibri" panose="020F0502020204030204" pitchFamily="34" charset="0"/>
                <a:cs typeface="Times New Roman" panose="02020603050405020304" pitchFamily="18" charset="0"/>
              </a:rPr>
              <a:t> : Formation du capital humain pour relever les capacités productives</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b="1" u="sng" dirty="0">
                <a:latin typeface="Arial" panose="020B0604020202020204" pitchFamily="34" charset="0"/>
                <a:ea typeface="Calibri" panose="020F0502020204030204" pitchFamily="34" charset="0"/>
                <a:cs typeface="Times New Roman" panose="02020603050405020304" pitchFamily="18" charset="0"/>
              </a:rPr>
              <a:t>OG</a:t>
            </a:r>
            <a:r>
              <a:rPr lang="fr-FR" dirty="0">
                <a:latin typeface="Arial" panose="020B0604020202020204" pitchFamily="34" charset="0"/>
                <a:ea typeface="Calibri" panose="020F0502020204030204" pitchFamily="34" charset="0"/>
                <a:cs typeface="Times New Roman" panose="02020603050405020304" pitchFamily="18" charset="0"/>
              </a:rPr>
              <a:t> : Accroître la productivité.</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fr-FR" dirty="0">
                <a:latin typeface="Arial" panose="020B0604020202020204" pitchFamily="34" charset="0"/>
                <a:ea typeface="Calibri" panose="020F0502020204030204" pitchFamily="34" charset="0"/>
                <a:cs typeface="Times New Roman" panose="02020603050405020304" pitchFamily="18"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565400" y="3457239"/>
            <a:ext cx="7848600" cy="410882"/>
          </a:xfrm>
          <a:prstGeom prst="rect">
            <a:avLst/>
          </a:prstGeom>
        </p:spPr>
        <p:txBody>
          <a:bodyPr wrap="square">
            <a:spAutoFit/>
          </a:bodyPr>
          <a:lstStyle/>
          <a:p>
            <a:pPr marL="342900" lvl="0" indent="-342900" algn="just">
              <a:lnSpc>
                <a:spcPct val="115000"/>
              </a:lnSpc>
              <a:spcAft>
                <a:spcPts val="1000"/>
              </a:spcAft>
              <a:buFont typeface="Wingdings" panose="05000000000000000000" pitchFamily="2" charset="2"/>
              <a:buChar char=""/>
            </a:pPr>
            <a:r>
              <a:rPr lang="fr-FR" b="1" dirty="0">
                <a:latin typeface="Arial" panose="020B0604020202020204" pitchFamily="34" charset="0"/>
                <a:ea typeface="Calibri" panose="020F0502020204030204" pitchFamily="34" charset="0"/>
                <a:cs typeface="Times New Roman" panose="02020603050405020304" pitchFamily="18" charset="0"/>
              </a:rPr>
              <a:t>OS2</a:t>
            </a:r>
            <a:r>
              <a:rPr lang="fr-FR" dirty="0">
                <a:latin typeface="Arial" panose="020B0604020202020204" pitchFamily="34" charset="0"/>
                <a:ea typeface="Calibri" panose="020F0502020204030204" pitchFamily="34" charset="0"/>
                <a:cs typeface="Times New Roman" panose="02020603050405020304" pitchFamily="18" charset="0"/>
              </a:rPr>
              <a:t> : Renforcer les structures d’éducation et de formation.</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73983" y="2686848"/>
            <a:ext cx="5942717" cy="410882"/>
          </a:xfrm>
          <a:prstGeom prst="rect">
            <a:avLst/>
          </a:prstGeom>
        </p:spPr>
        <p:txBody>
          <a:bodyPr wrap="none">
            <a:spAutoFit/>
          </a:bodyPr>
          <a:lstStyle/>
          <a:p>
            <a:pPr marL="342900" lvl="0" indent="-342900" algn="just">
              <a:lnSpc>
                <a:spcPct val="115000"/>
              </a:lnSpc>
              <a:spcAft>
                <a:spcPts val="0"/>
              </a:spcAft>
              <a:buFont typeface="Wingdings" panose="05000000000000000000" pitchFamily="2" charset="2"/>
              <a:buChar char=""/>
            </a:pPr>
            <a:r>
              <a:rPr lang="fr-FR" b="1" dirty="0">
                <a:latin typeface="Arial" panose="020B0604020202020204" pitchFamily="34" charset="0"/>
                <a:ea typeface="Calibri" panose="020F0502020204030204" pitchFamily="34" charset="0"/>
                <a:cs typeface="Times New Roman" panose="02020603050405020304" pitchFamily="18" charset="0"/>
              </a:rPr>
              <a:t>OS1</a:t>
            </a:r>
            <a:r>
              <a:rPr lang="fr-FR" dirty="0">
                <a:latin typeface="Arial" panose="020B0604020202020204" pitchFamily="34" charset="0"/>
                <a:ea typeface="Calibri" panose="020F0502020204030204" pitchFamily="34" charset="0"/>
                <a:cs typeface="Times New Roman" panose="02020603050405020304" pitchFamily="18" charset="0"/>
              </a:rPr>
              <a:t> : Former, organiser et encadrer les producteurs.</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65715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700" y="115331"/>
            <a:ext cx="11607800" cy="6498189"/>
          </a:xfrm>
          <a:prstGeom prst="rect">
            <a:avLst/>
          </a:prstGeom>
        </p:spPr>
        <p:txBody>
          <a:bodyPr wrap="square">
            <a:spAutoFit/>
          </a:bodyPr>
          <a:lstStyle/>
          <a:p>
            <a:pPr algn="just">
              <a:lnSpc>
                <a:spcPct val="115000"/>
              </a:lnSpc>
              <a:spcAft>
                <a:spcPts val="1000"/>
              </a:spcAft>
            </a:pPr>
            <a:r>
              <a:rPr lang="fr-FR" sz="2000" b="1" u="sng" dirty="0">
                <a:solidFill>
                  <a:srgbClr val="365F91"/>
                </a:solidFill>
                <a:latin typeface="Arial" panose="020B0604020202020204" pitchFamily="34" charset="0"/>
                <a:ea typeface="Calibri" panose="020F0502020204030204" pitchFamily="34" charset="0"/>
                <a:cs typeface="Times New Roman" panose="02020603050405020304" pitchFamily="18" charset="0"/>
              </a:rPr>
              <a:t>RESULTAS ATTENDUS (RA)</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fr-FR" sz="1600" dirty="0">
                <a:latin typeface="Arial" panose="020B0604020202020204" pitchFamily="34" charset="0"/>
                <a:ea typeface="Calibri" panose="020F0502020204030204" pitchFamily="34" charset="0"/>
                <a:cs typeface="Times New Roman" panose="02020603050405020304" pitchFamily="18" charset="0"/>
              </a:rPr>
              <a: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fr-FR" sz="1600" b="1" dirty="0">
                <a:latin typeface="Arial" panose="020B0604020202020204" pitchFamily="34" charset="0"/>
                <a:ea typeface="Calibri" panose="020F0502020204030204" pitchFamily="34" charset="0"/>
                <a:cs typeface="Times New Roman" panose="02020603050405020304" pitchFamily="18" charset="0"/>
              </a:rPr>
              <a:t>RA1</a:t>
            </a:r>
            <a:r>
              <a:rPr lang="fr-FR" sz="1600" dirty="0">
                <a:latin typeface="Arial" panose="020B0604020202020204" pitchFamily="34" charset="0"/>
                <a:ea typeface="Calibri" panose="020F0502020204030204" pitchFamily="34" charset="0"/>
                <a:cs typeface="Times New Roman" panose="02020603050405020304" pitchFamily="18" charset="0"/>
              </a:rPr>
              <a:t> : Des groupements sont formés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600" dirty="0">
                <a:latin typeface="Arial" panose="020B0604020202020204" pitchFamily="34" charset="0"/>
                <a:ea typeface="Calibri" panose="020F0502020204030204" pitchFamily="34" charset="0"/>
                <a:cs typeface="Times New Roman" panose="02020603050405020304" pitchFamily="18" charset="0"/>
              </a:rPr>
              <a:t>         +  groupements de femmes transformatrices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pPr>
            <a:r>
              <a:rPr lang="fr-FR" sz="1600" dirty="0">
                <a:latin typeface="Arial" panose="020B0604020202020204" pitchFamily="34" charset="0"/>
                <a:ea typeface="Calibri" panose="020F0502020204030204" pitchFamily="34" charset="0"/>
                <a:cs typeface="Times New Roman" panose="02020603050405020304" pitchFamily="18" charset="0"/>
              </a:rPr>
              <a:t>+ groupements d’agriculteurs par       variété de cultures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600" dirty="0">
                <a:latin typeface="Arial" panose="020B0604020202020204" pitchFamily="34" charset="0"/>
                <a:ea typeface="Calibri" panose="020F0502020204030204" pitchFamily="34" charset="0"/>
                <a:cs typeface="Times New Roman" panose="02020603050405020304" pitchFamily="18" charset="0"/>
              </a:rPr>
              <a:t>         +  groupements d’éleveurs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600" dirty="0">
                <a:latin typeface="Arial" panose="020B0604020202020204" pitchFamily="34" charset="0"/>
                <a:ea typeface="Calibri" panose="020F0502020204030204" pitchFamily="34" charset="0"/>
                <a:cs typeface="Times New Roman" panose="02020603050405020304" pitchFamily="18" charset="0"/>
              </a:rPr>
              <a:t>         +  groupements de bouchers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600" dirty="0">
                <a:latin typeface="Arial" panose="020B0604020202020204" pitchFamily="34" charset="0"/>
                <a:ea typeface="Calibri" panose="020F0502020204030204" pitchFamily="34" charset="0"/>
                <a:cs typeface="Times New Roman" panose="02020603050405020304" pitchFamily="18" charset="0"/>
              </a:rPr>
              <a:t>         + groupements de vendeurs de bétail.</a:t>
            </a:r>
            <a:r>
              <a:rPr lang="fr-FR" sz="12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fr-FR" sz="1600" b="1" dirty="0">
                <a:latin typeface="Calibri" panose="020F0502020204030204" pitchFamily="34" charset="0"/>
                <a:ea typeface="Calibri" panose="020F0502020204030204" pitchFamily="34" charset="0"/>
                <a:cs typeface="Times New Roman" panose="02020603050405020304" pitchFamily="18" charset="0"/>
              </a:rPr>
              <a:t>           +</a:t>
            </a:r>
            <a:r>
              <a:rPr lang="fr-FR" sz="1600" dirty="0">
                <a:latin typeface="Calibri" panose="020F0502020204030204" pitchFamily="34" charset="0"/>
                <a:ea typeface="Calibri" panose="020F0502020204030204" pitchFamily="34" charset="0"/>
                <a:cs typeface="Times New Roman" panose="02020603050405020304" pitchFamily="18" charset="0"/>
              </a:rPr>
              <a:t>   </a:t>
            </a:r>
            <a:r>
              <a:rPr lang="fr-FR" sz="1600" dirty="0">
                <a:latin typeface="Arial" panose="020B0604020202020204" pitchFamily="34" charset="0"/>
                <a:ea typeface="Calibri" panose="020F0502020204030204" pitchFamily="34" charset="0"/>
                <a:cs typeface="Times New Roman" panose="02020603050405020304" pitchFamily="18" charset="0"/>
              </a:rPr>
              <a:t>groupement des pêcheurs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449580" indent="7620" algn="just">
              <a:lnSpc>
                <a:spcPct val="115000"/>
              </a:lnSpc>
              <a:spcAft>
                <a:spcPts val="0"/>
              </a:spcAft>
            </a:pPr>
            <a:r>
              <a:rPr lang="fr-FR" sz="1400" b="1" dirty="0">
                <a:latin typeface="Arial" panose="020B0604020202020204" pitchFamily="34" charset="0"/>
                <a:ea typeface="Calibri" panose="020F0502020204030204" pitchFamily="34" charset="0"/>
                <a:cs typeface="Times New Roman" panose="02020603050405020304" pitchFamily="18" charset="0"/>
              </a:rPr>
              <a:t>+</a:t>
            </a:r>
            <a:r>
              <a:rPr lang="fr-FR" sz="1400" dirty="0">
                <a:latin typeface="Arial" panose="020B0604020202020204" pitchFamily="34" charset="0"/>
                <a:ea typeface="Calibri" panose="020F0502020204030204" pitchFamily="34" charset="0"/>
                <a:cs typeface="Times New Roman" panose="02020603050405020304" pitchFamily="18" charset="0"/>
              </a:rPr>
              <a:t> </a:t>
            </a:r>
            <a:r>
              <a:rPr lang="fr-FR" sz="1600" dirty="0">
                <a:latin typeface="Arial" panose="020B0604020202020204" pitchFamily="34" charset="0"/>
                <a:ea typeface="Calibri" panose="020F0502020204030204" pitchFamily="34" charset="0"/>
                <a:cs typeface="Times New Roman" panose="02020603050405020304" pitchFamily="18" charset="0"/>
              </a:rPr>
              <a:t> groupement des artisans (tailleurs,  coiffeurs,</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1600" dirty="0">
                <a:latin typeface="Arial" panose="020B0604020202020204" pitchFamily="34" charset="0"/>
                <a:ea typeface="Calibri" panose="020F0502020204030204" pitchFamily="34" charset="0"/>
                <a:cs typeface="Times New Roman" panose="02020603050405020304" pitchFamily="18" charset="0"/>
              </a:rPr>
              <a:t>menuisiers, etc.)</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600" dirty="0">
                <a:latin typeface="Arial" panose="020B0604020202020204" pitchFamily="34" charset="0"/>
                <a:ea typeface="Calibri" panose="020F0502020204030204" pitchFamily="34" charset="0"/>
                <a:cs typeface="Times New Roman" panose="02020603050405020304" pitchFamily="18" charset="0"/>
              </a:rPr>
              <a: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FR" sz="1600" b="1" dirty="0">
                <a:latin typeface="Arial" panose="020B0604020202020204" pitchFamily="34" charset="0"/>
                <a:ea typeface="Calibri" panose="020F0502020204030204" pitchFamily="34" charset="0"/>
                <a:cs typeface="Times New Roman" panose="02020603050405020304" pitchFamily="18" charset="0"/>
              </a:rPr>
              <a:t>RA2</a:t>
            </a:r>
            <a:r>
              <a:rPr lang="fr-FR" sz="1600" dirty="0">
                <a:latin typeface="Arial" panose="020B0604020202020204" pitchFamily="34" charset="0"/>
                <a:ea typeface="Calibri" panose="020F0502020204030204" pitchFamily="34" charset="0"/>
                <a:cs typeface="Times New Roman" panose="02020603050405020304" pitchFamily="18" charset="0"/>
              </a:rPr>
              <a:t> : Des formateurs et encadreurs sont mis à la disposition des divers groupements et producteurs.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fr-FR" sz="1600" dirty="0">
                <a:latin typeface="Arial" panose="020B0604020202020204" pitchFamily="34" charset="0"/>
                <a:ea typeface="Calibri" panose="020F0502020204030204" pitchFamily="34" charset="0"/>
                <a:cs typeface="Times New Roman" panose="02020603050405020304" pitchFamily="18" charset="0"/>
              </a:rPr>
              <a: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FR" sz="1600" b="1" dirty="0">
                <a:latin typeface="Arial" panose="020B0604020202020204" pitchFamily="34" charset="0"/>
                <a:ea typeface="Calibri" panose="020F0502020204030204" pitchFamily="34" charset="0"/>
                <a:cs typeface="Times New Roman" panose="02020603050405020304" pitchFamily="18" charset="0"/>
              </a:rPr>
              <a:t>RA3</a:t>
            </a:r>
            <a:r>
              <a:rPr lang="fr-FR" sz="1600" dirty="0">
                <a:latin typeface="Arial" panose="020B0604020202020204" pitchFamily="34" charset="0"/>
                <a:ea typeface="Calibri" panose="020F0502020204030204" pitchFamily="34" charset="0"/>
                <a:cs typeface="Times New Roman" panose="02020603050405020304" pitchFamily="18" charset="0"/>
              </a:rPr>
              <a:t> : Le centre de formation aux  métiers de l’agriculture et au machinisme agricole de </a:t>
            </a:r>
            <a:r>
              <a:rPr lang="fr-FR" sz="1600" dirty="0" err="1">
                <a:latin typeface="Arial" panose="020B0604020202020204" pitchFamily="34" charset="0"/>
                <a:ea typeface="Calibri" panose="020F0502020204030204" pitchFamily="34" charset="0"/>
                <a:cs typeface="Times New Roman" panose="02020603050405020304" pitchFamily="18" charset="0"/>
              </a:rPr>
              <a:t>Civol</a:t>
            </a:r>
            <a:r>
              <a:rPr lang="fr-FR" sz="1600" dirty="0">
                <a:latin typeface="Arial" panose="020B0604020202020204" pitchFamily="34" charset="0"/>
                <a:ea typeface="Calibri" panose="020F0502020204030204" pitchFamily="34" charset="0"/>
                <a:cs typeface="Times New Roman" panose="02020603050405020304" pitchFamily="18" charset="0"/>
              </a:rPr>
              <a:t> est achevé et fonctionnel.</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fr-FR" sz="1600" dirty="0">
                <a:latin typeface="Arial" panose="020B0604020202020204" pitchFamily="34" charset="0"/>
                <a:ea typeface="Calibri" panose="020F0502020204030204" pitchFamily="34" charset="0"/>
                <a:cs typeface="Times New Roman" panose="02020603050405020304" pitchFamily="18" charset="0"/>
              </a:rPr>
              <a: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FR" sz="1600" b="1" dirty="0">
                <a:latin typeface="Arial" panose="020B0604020202020204" pitchFamily="34" charset="0"/>
                <a:ea typeface="Calibri" panose="020F0502020204030204" pitchFamily="34" charset="0"/>
                <a:cs typeface="Times New Roman" panose="02020603050405020304" pitchFamily="18" charset="0"/>
              </a:rPr>
              <a:t>RA4</a:t>
            </a:r>
            <a:r>
              <a:rPr lang="fr-FR" sz="1600" dirty="0">
                <a:latin typeface="Arial" panose="020B0604020202020204" pitchFamily="34" charset="0"/>
                <a:ea typeface="Calibri" panose="020F0502020204030204" pitchFamily="34" charset="0"/>
                <a:cs typeface="Times New Roman" panose="02020603050405020304" pitchFamily="18" charset="0"/>
              </a:rPr>
              <a:t> : Le Lycée d’enseignement général et le Collège de </a:t>
            </a:r>
            <a:r>
              <a:rPr lang="fr-FR" sz="1600" dirty="0" err="1">
                <a:latin typeface="Arial" panose="020B0604020202020204" pitchFamily="34" charset="0"/>
                <a:ea typeface="Calibri" panose="020F0502020204030204" pitchFamily="34" charset="0"/>
                <a:cs typeface="Times New Roman" panose="02020603050405020304" pitchFamily="18" charset="0"/>
              </a:rPr>
              <a:t>Thiodaye</a:t>
            </a:r>
            <a:r>
              <a:rPr lang="fr-FR" sz="1600" dirty="0">
                <a:latin typeface="Arial" panose="020B0604020202020204" pitchFamily="34" charset="0"/>
                <a:ea typeface="Calibri" panose="020F0502020204030204" pitchFamily="34" charset="0"/>
                <a:cs typeface="Times New Roman" panose="02020603050405020304" pitchFamily="18" charset="0"/>
              </a:rPr>
              <a:t> sont agrandis et mieux équipés.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fr-FR" sz="1600" dirty="0">
                <a:latin typeface="Arial" panose="020B0604020202020204" pitchFamily="34" charset="0"/>
                <a:ea typeface="Calibri" panose="020F0502020204030204" pitchFamily="34" charset="0"/>
                <a:cs typeface="Times New Roman" panose="02020603050405020304" pitchFamily="18" charset="0"/>
              </a:rPr>
              <a: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fr-FR" sz="1600" b="1" dirty="0">
                <a:latin typeface="Arial" panose="020B0604020202020204" pitchFamily="34" charset="0"/>
                <a:ea typeface="Calibri" panose="020F0502020204030204" pitchFamily="34" charset="0"/>
                <a:cs typeface="Times New Roman" panose="02020603050405020304" pitchFamily="18" charset="0"/>
              </a:rPr>
              <a:t>RA5</a:t>
            </a:r>
            <a:r>
              <a:rPr lang="fr-FR" sz="1600" dirty="0">
                <a:latin typeface="Arial" panose="020B0604020202020204" pitchFamily="34" charset="0"/>
                <a:ea typeface="Calibri" panose="020F0502020204030204" pitchFamily="34" charset="0"/>
                <a:cs typeface="Times New Roman" panose="02020603050405020304" pitchFamily="18" charset="0"/>
              </a:rPr>
              <a:t> : Toutes les écoles primaires disposent de tous les intrants de qualité.</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28683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1"/>
          <p:cNvSpPr>
            <a:spLocks noChangeArrowheads="1"/>
          </p:cNvSpPr>
          <p:nvPr/>
        </p:nvSpPr>
        <p:spPr bwMode="auto">
          <a:xfrm>
            <a:off x="403225" y="1220738"/>
            <a:ext cx="1322445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1" i="1" u="sng" strike="noStrike" cap="none" normalizeH="0" baseline="0" dirty="0" smtClean="0">
                <a:ln>
                  <a:noFill/>
                </a:ln>
                <a:solidFill>
                  <a:schemeClr val="tx1"/>
                </a:solidFill>
                <a:effectLst/>
                <a:ea typeface="Calibri" panose="020F0502020204030204" pitchFamily="34" charset="0"/>
                <a:cs typeface="Arial" panose="020B0604020202020204" pitchFamily="34" charset="0"/>
              </a:rPr>
              <a:t>AXE 3</a:t>
            </a:r>
            <a:r>
              <a:rPr kumimoji="0" lang="fr-FR" altLang="fr-FR" sz="16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FR" altLang="fr-FR" sz="1600" b="1"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Fourniture correcte et permanente des services sociaux de base.</a:t>
            </a:r>
            <a:endParaRPr kumimoji="0" lang="fr-FR" altLang="fr-FR" sz="1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1" i="0" u="sng" strike="noStrike" cap="none" normalizeH="0" baseline="0" dirty="0" smtClean="0">
                <a:ln>
                  <a:noFill/>
                </a:ln>
                <a:solidFill>
                  <a:schemeClr val="tx1"/>
                </a:solidFill>
                <a:effectLst/>
                <a:ea typeface="Calibri" panose="020F0502020204030204" pitchFamily="34" charset="0"/>
                <a:cs typeface="Arial" panose="020B0604020202020204" pitchFamily="34" charset="0"/>
              </a:rPr>
              <a:t>OG</a:t>
            </a:r>
            <a:r>
              <a:rPr kumimoji="0" lang="fr-FR" altLang="fr-FR" sz="16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Assurer la protection sociale, sanitaire et le bien-être des populations.</a:t>
            </a:r>
            <a:endParaRPr kumimoji="0" lang="fr-FR" altLang="fr-FR" sz="1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OS1</a:t>
            </a:r>
            <a:r>
              <a:rPr kumimoji="0" lang="fr-FR" altLang="fr-F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Moderniser et r</a:t>
            </a:r>
            <a:r>
              <a:rPr kumimoji="0" lang="fr-FR" altLang="fr-F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éé</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quiper les postes de sant</a:t>
            </a:r>
            <a:r>
              <a:rPr kumimoji="0" lang="fr-FR" altLang="fr-F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et cases de sant</a:t>
            </a:r>
            <a:r>
              <a:rPr kumimoji="0" lang="fr-FR" altLang="fr-F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existantes.</a:t>
            </a:r>
            <a:endParaRPr kumimoji="0" lang="fr-FR" altLang="fr-FR" sz="1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OS2</a:t>
            </a:r>
            <a:r>
              <a:rPr kumimoji="0" lang="fr-FR" altLang="fr-F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Cr</a:t>
            </a:r>
            <a:r>
              <a:rPr kumimoji="0" lang="fr-FR" altLang="fr-F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er un centre de sant</a:t>
            </a:r>
            <a:r>
              <a:rPr kumimoji="0" lang="fr-FR" altLang="fr-F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de r</a:t>
            </a:r>
            <a:r>
              <a:rPr kumimoji="0" lang="fr-FR" altLang="fr-F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f</a:t>
            </a:r>
            <a:r>
              <a:rPr kumimoji="0" lang="fr-FR" altLang="fr-F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rence.</a:t>
            </a:r>
            <a:endParaRPr kumimoji="0" lang="fr-FR" altLang="fr-FR" sz="1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OS3</a:t>
            </a:r>
            <a:r>
              <a:rPr kumimoji="0" lang="fr-FR" altLang="fr-FR"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Moderniser l</a:t>
            </a:r>
            <a:r>
              <a:rPr kumimoji="0" lang="fr-FR" altLang="fr-F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tat civil.</a:t>
            </a:r>
            <a:endParaRPr kumimoji="0" lang="fr-FR" altLang="fr-FR" sz="1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OS4</a:t>
            </a:r>
            <a:r>
              <a:rPr kumimoji="0" lang="fr-FR" altLang="fr-F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Moderniser le syst</a:t>
            </a:r>
            <a:r>
              <a:rPr kumimoji="0" lang="fr-FR" altLang="fr-F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me de gestion de l</a:t>
            </a:r>
            <a:r>
              <a:rPr kumimoji="0" lang="fr-FR" altLang="fr-F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eau des forages pour assurer une fourniture continue et de qualit</a:t>
            </a:r>
            <a:r>
              <a:rPr kumimoji="0" lang="fr-FR" altLang="fr-F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a:t>
            </a:r>
            <a:endParaRPr kumimoji="0" lang="fr-FR" altLang="fr-FR" sz="1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OS5</a:t>
            </a:r>
            <a:r>
              <a:rPr kumimoji="0" lang="fr-FR" altLang="fr-F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Mettre en place un syst</a:t>
            </a:r>
            <a:r>
              <a:rPr kumimoji="0" lang="fr-FR" altLang="fr-F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me </a:t>
            </a:r>
            <a:r>
              <a:rPr kumimoji="0" lang="fr-FR" altLang="fr-F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cologique de gestion des ordures.</a:t>
            </a:r>
            <a:endParaRPr kumimoji="0" lang="fr-FR" altLang="fr-FR" sz="1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OS6</a:t>
            </a:r>
            <a:r>
              <a:rPr kumimoji="0" lang="fr-FR" altLang="fr-F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Aller vers l</a:t>
            </a:r>
            <a:r>
              <a:rPr kumimoji="0" lang="fr-FR" altLang="fr-F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acc</a:t>
            </a:r>
            <a:r>
              <a:rPr kumimoji="0" lang="fr-FR" altLang="fr-F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s universel aux services </a:t>
            </a:r>
            <a:r>
              <a:rPr kumimoji="0" lang="fr-FR" altLang="fr-F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nerg</a:t>
            </a:r>
            <a:r>
              <a:rPr kumimoji="0" lang="fr-FR" altLang="fr-F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tiques dans la Commune.</a:t>
            </a:r>
            <a:endParaRPr kumimoji="0" lang="fr-FR" altLang="fr-FR" sz="1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OS7</a:t>
            </a:r>
            <a:r>
              <a:rPr kumimoji="0" lang="fr-FR" altLang="fr-F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Mettre en place un syst</a:t>
            </a:r>
            <a:r>
              <a:rPr kumimoji="0" lang="fr-FR" altLang="fr-F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me efficace de financement des groupements de femmes, de jeunes, d</a:t>
            </a:r>
            <a:r>
              <a:rPr kumimoji="0" lang="fr-FR" altLang="fr-F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leveurs, de pêcheurs, des artisans, etc.</a:t>
            </a:r>
            <a:endParaRPr kumimoji="0" lang="fr-FR" altLang="fr-FR" sz="2000" b="0" i="0" u="none" strike="noStrike" cap="none" normalizeH="0" baseline="0" dirty="0" smtClean="0">
              <a:ln>
                <a:noFill/>
              </a:ln>
              <a:solidFill>
                <a:schemeClr val="tx1"/>
              </a:solidFill>
              <a:effectLst/>
              <a:latin typeface="Arial" panose="020B0604020202020204" pitchFamily="34" charset="0"/>
            </a:endParaRPr>
          </a:p>
        </p:txBody>
      </p:sp>
      <p:sp>
        <p:nvSpPr>
          <p:cNvPr id="14" name="AutoShape 10" descr="Résultat de recherche d'images pour &quot;femme transformatrice au senégal&quot;"/>
          <p:cNvSpPr>
            <a:spLocks noChangeAspect="1" noChangeArrowheads="1"/>
          </p:cNvSpPr>
          <p:nvPr/>
        </p:nvSpPr>
        <p:spPr bwMode="auto">
          <a:xfrm>
            <a:off x="88900" y="2374900"/>
            <a:ext cx="314325" cy="314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Rectangle 12"/>
          <p:cNvSpPr>
            <a:spLocks noChangeArrowheads="1"/>
          </p:cNvSpPr>
          <p:nvPr/>
        </p:nvSpPr>
        <p:spPr bwMode="auto">
          <a:xfrm>
            <a:off x="403225" y="3535610"/>
            <a:ext cx="4842992"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OS8</a:t>
            </a:r>
            <a:r>
              <a:rPr kumimoji="0" lang="fr-FR" altLang="fr-F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Soutenir les activit</a:t>
            </a:r>
            <a:r>
              <a:rPr kumimoji="0" lang="fr-FR" altLang="fr-F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s culturelles et sportives.</a:t>
            </a:r>
            <a:endParaRPr kumimoji="0" lang="fr-FR" altLang="fr-FR" sz="1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16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OS9</a:t>
            </a:r>
            <a:r>
              <a:rPr kumimoji="0" lang="fr-FR" altLang="fr-F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Reboiser, prot</a:t>
            </a:r>
            <a:r>
              <a:rPr kumimoji="0" lang="fr-FR" altLang="fr-FR"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16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ger la faune et les </a:t>
            </a:r>
            <a:r>
              <a:rPr kumimoji="0" lang="fr-FR" altLang="fr-FR"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forêts</a:t>
            </a:r>
            <a:r>
              <a:rPr kumimoji="0" lang="fr-FR" altLang="fr-FR"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fr-FR" altLang="fr-FR"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500585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700" y="228340"/>
            <a:ext cx="11391900" cy="6166816"/>
          </a:xfrm>
          <a:prstGeom prst="rect">
            <a:avLst/>
          </a:prstGeom>
        </p:spPr>
        <p:txBody>
          <a:bodyPr wrap="square">
            <a:spAutoFit/>
          </a:bodyPr>
          <a:lstStyle/>
          <a:p>
            <a:pPr algn="just">
              <a:lnSpc>
                <a:spcPct val="115000"/>
              </a:lnSpc>
              <a:spcAft>
                <a:spcPts val="1000"/>
              </a:spcAft>
            </a:pPr>
            <a:r>
              <a:rPr lang="fr-FR" sz="2000" b="1" u="sng" dirty="0">
                <a:solidFill>
                  <a:srgbClr val="365F91"/>
                </a:solidFill>
                <a:latin typeface="Arial" panose="020B0604020202020204" pitchFamily="34" charset="0"/>
                <a:ea typeface="Calibri" panose="020F0502020204030204" pitchFamily="34" charset="0"/>
                <a:cs typeface="Times New Roman" panose="02020603050405020304" pitchFamily="18" charset="0"/>
              </a:rPr>
              <a:t>RESULTAS ATTENDUS (RA)</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FR" sz="1600" b="1" dirty="0">
                <a:latin typeface="Arial" panose="020B0604020202020204" pitchFamily="34" charset="0"/>
                <a:ea typeface="Calibri" panose="020F0502020204030204" pitchFamily="34" charset="0"/>
                <a:cs typeface="Times New Roman" panose="02020603050405020304" pitchFamily="18" charset="0"/>
              </a:rPr>
              <a:t>RA1</a:t>
            </a:r>
            <a:r>
              <a:rPr lang="fr-FR" sz="1600" dirty="0">
                <a:latin typeface="Arial" panose="020B0604020202020204" pitchFamily="34" charset="0"/>
                <a:ea typeface="Calibri" panose="020F0502020204030204" pitchFamily="34" charset="0"/>
                <a:cs typeface="Times New Roman" panose="02020603050405020304" pitchFamily="18" charset="0"/>
              </a:rPr>
              <a:t> : Les postes et cases de santé sont restaurés et équipés avec un personnel adéquat.</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fr-FR" sz="1600" dirty="0">
                <a:latin typeface="Arial" panose="020B0604020202020204" pitchFamily="34" charset="0"/>
                <a:ea typeface="Calibri" panose="020F0502020204030204" pitchFamily="34" charset="0"/>
                <a:cs typeface="Times New Roman" panose="02020603050405020304" pitchFamily="18" charset="0"/>
              </a:rPr>
              <a: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FR" sz="1600" b="1" dirty="0">
                <a:latin typeface="Arial" panose="020B0604020202020204" pitchFamily="34" charset="0"/>
                <a:ea typeface="Calibri" panose="020F0502020204030204" pitchFamily="34" charset="0"/>
                <a:cs typeface="Times New Roman" panose="02020603050405020304" pitchFamily="18" charset="0"/>
              </a:rPr>
              <a:t>RA2</a:t>
            </a:r>
            <a:r>
              <a:rPr lang="fr-FR" sz="1600" dirty="0">
                <a:latin typeface="Arial" panose="020B0604020202020204" pitchFamily="34" charset="0"/>
                <a:ea typeface="Calibri" panose="020F0502020204030204" pitchFamily="34" charset="0"/>
                <a:cs typeface="Times New Roman" panose="02020603050405020304" pitchFamily="18" charset="0"/>
              </a:rPr>
              <a:t> : Un nouveau centre de santé près de la RN2 est construit, équipé et fonctionnel.</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fr-FR" sz="1600" dirty="0">
                <a:latin typeface="Arial" panose="020B0604020202020204" pitchFamily="34" charset="0"/>
                <a:ea typeface="Calibri" panose="020F0502020204030204" pitchFamily="34" charset="0"/>
                <a:cs typeface="Times New Roman" panose="02020603050405020304" pitchFamily="18" charset="0"/>
              </a:rPr>
              <a: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FR" sz="1600" b="1" dirty="0">
                <a:latin typeface="Arial" panose="020B0604020202020204" pitchFamily="34" charset="0"/>
                <a:ea typeface="Calibri" panose="020F0502020204030204" pitchFamily="34" charset="0"/>
                <a:cs typeface="Times New Roman" panose="02020603050405020304" pitchFamily="18" charset="0"/>
              </a:rPr>
              <a:t>RA3 </a:t>
            </a:r>
            <a:r>
              <a:rPr lang="fr-FR" sz="1600" dirty="0">
                <a:latin typeface="Arial" panose="020B0604020202020204" pitchFamily="34" charset="0"/>
                <a:ea typeface="Calibri" panose="020F0502020204030204" pitchFamily="34" charset="0"/>
                <a:cs typeface="Times New Roman" panose="02020603050405020304" pitchFamily="18" charset="0"/>
              </a:rPr>
              <a:t>: L’état civil est informatisé</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fr-FR" sz="1600" dirty="0">
                <a:latin typeface="Arial" panose="020B0604020202020204" pitchFamily="34" charset="0"/>
                <a:ea typeface="Calibri" panose="020F0502020204030204" pitchFamily="34" charset="0"/>
                <a:cs typeface="Times New Roman" panose="02020603050405020304" pitchFamily="18" charset="0"/>
              </a:rPr>
              <a: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FR" sz="1600" b="1" dirty="0">
                <a:latin typeface="Arial" panose="020B0604020202020204" pitchFamily="34" charset="0"/>
                <a:ea typeface="Calibri" panose="020F0502020204030204" pitchFamily="34" charset="0"/>
                <a:cs typeface="Times New Roman" panose="02020603050405020304" pitchFamily="18" charset="0"/>
              </a:rPr>
              <a:t>RA4</a:t>
            </a:r>
            <a:r>
              <a:rPr lang="fr-FR" sz="1600" dirty="0">
                <a:latin typeface="Arial" panose="020B0604020202020204" pitchFamily="34" charset="0"/>
                <a:ea typeface="Calibri" panose="020F0502020204030204" pitchFamily="34" charset="0"/>
                <a:cs typeface="Times New Roman" panose="02020603050405020304" pitchFamily="18" charset="0"/>
              </a:rPr>
              <a:t> : Un service de gestion de l’eau qui supervise les ASUFOR est mis en place auprès du Conseil municipal.</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fr-FR" sz="1600" dirty="0">
                <a:latin typeface="Arial" panose="020B0604020202020204" pitchFamily="34" charset="0"/>
                <a:ea typeface="Calibri" panose="020F0502020204030204" pitchFamily="34" charset="0"/>
                <a:cs typeface="Times New Roman" panose="02020603050405020304" pitchFamily="18" charset="0"/>
              </a:rPr>
              <a: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FR" sz="1600" b="1" dirty="0">
                <a:latin typeface="Arial" panose="020B0604020202020204" pitchFamily="34" charset="0"/>
                <a:ea typeface="Calibri" panose="020F0502020204030204" pitchFamily="34" charset="0"/>
                <a:cs typeface="Times New Roman" panose="02020603050405020304" pitchFamily="18" charset="0"/>
              </a:rPr>
              <a:t>RA5</a:t>
            </a:r>
            <a:r>
              <a:rPr lang="fr-FR" sz="1600" dirty="0">
                <a:latin typeface="Arial" panose="020B0604020202020204" pitchFamily="34" charset="0"/>
                <a:ea typeface="Calibri" panose="020F0502020204030204" pitchFamily="34" charset="0"/>
                <a:cs typeface="Times New Roman" panose="02020603050405020304" pitchFamily="18" charset="0"/>
              </a:rPr>
              <a:t> : Les ordures sont ramassées et traités.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fr-FR" sz="1600" dirty="0">
                <a:latin typeface="Arial" panose="020B0604020202020204" pitchFamily="34" charset="0"/>
                <a:ea typeface="Calibri" panose="020F0502020204030204" pitchFamily="34" charset="0"/>
                <a:cs typeface="Times New Roman" panose="02020603050405020304" pitchFamily="18" charset="0"/>
              </a:rPr>
              <a: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FR" sz="1600" b="1" dirty="0">
                <a:latin typeface="Arial" panose="020B0604020202020204" pitchFamily="34" charset="0"/>
                <a:ea typeface="Calibri" panose="020F0502020204030204" pitchFamily="34" charset="0"/>
                <a:cs typeface="Times New Roman" panose="02020603050405020304" pitchFamily="18" charset="0"/>
              </a:rPr>
              <a:t>RA6</a:t>
            </a:r>
            <a:r>
              <a:rPr lang="fr-FR" sz="1600" dirty="0">
                <a:latin typeface="Arial" panose="020B0604020202020204" pitchFamily="34" charset="0"/>
                <a:ea typeface="Calibri" panose="020F0502020204030204" pitchFamily="34" charset="0"/>
                <a:cs typeface="Times New Roman" panose="02020603050405020304" pitchFamily="18" charset="0"/>
              </a:rPr>
              <a:t> : Un système efficace de financement des différents groupements est mis en place.</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fr-FR" sz="1600" dirty="0">
                <a:latin typeface="Arial" panose="020B0604020202020204" pitchFamily="34" charset="0"/>
                <a:ea typeface="Calibri" panose="020F0502020204030204" pitchFamily="34" charset="0"/>
                <a:cs typeface="Times New Roman" panose="02020603050405020304" pitchFamily="18" charset="0"/>
              </a:rPr>
              <a: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FR" sz="1600" b="1" dirty="0">
                <a:latin typeface="Arial" panose="020B0604020202020204" pitchFamily="34" charset="0"/>
                <a:ea typeface="Calibri" panose="020F0502020204030204" pitchFamily="34" charset="0"/>
                <a:cs typeface="Times New Roman" panose="02020603050405020304" pitchFamily="18" charset="0"/>
              </a:rPr>
              <a:t>RA7</a:t>
            </a:r>
            <a:r>
              <a:rPr lang="fr-FR" sz="1600" dirty="0">
                <a:latin typeface="Arial" panose="020B0604020202020204" pitchFamily="34" charset="0"/>
                <a:ea typeface="Calibri" panose="020F0502020204030204" pitchFamily="34" charset="0"/>
                <a:cs typeface="Times New Roman" panose="02020603050405020304" pitchFamily="18" charset="0"/>
              </a:rPr>
              <a:t> : Des bois villageois sont aménagés et des arbres implantés le long de la RN2 et des pistes de production.</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fr-FR" sz="1600" dirty="0">
                <a:latin typeface="Arial" panose="020B0604020202020204" pitchFamily="34" charset="0"/>
                <a:ea typeface="Calibri" panose="020F0502020204030204" pitchFamily="34" charset="0"/>
                <a:cs typeface="Times New Roman" panose="02020603050405020304" pitchFamily="18" charset="0"/>
              </a:rPr>
              <a: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FR" sz="1600" b="1" dirty="0">
                <a:latin typeface="Arial" panose="020B0604020202020204" pitchFamily="34" charset="0"/>
                <a:ea typeface="Calibri" panose="020F0502020204030204" pitchFamily="34" charset="0"/>
                <a:cs typeface="Times New Roman" panose="02020603050405020304" pitchFamily="18" charset="0"/>
              </a:rPr>
              <a:t>RA8</a:t>
            </a:r>
            <a:r>
              <a:rPr lang="fr-FR" sz="1600" dirty="0">
                <a:latin typeface="Arial" panose="020B0604020202020204" pitchFamily="34" charset="0"/>
                <a:ea typeface="Calibri" panose="020F0502020204030204" pitchFamily="34" charset="0"/>
                <a:cs typeface="Times New Roman" panose="02020603050405020304" pitchFamily="18" charset="0"/>
              </a:rPr>
              <a:t> : L’électricité est accessible au moins à 80 % des populations.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fr-FR" sz="1600" dirty="0">
                <a:latin typeface="Arial" panose="020B0604020202020204" pitchFamily="34" charset="0"/>
                <a:ea typeface="Calibri" panose="020F0502020204030204" pitchFamily="34" charset="0"/>
                <a:cs typeface="Times New Roman" panose="02020603050405020304" pitchFamily="18" charset="0"/>
              </a:rPr>
              <a: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FR" sz="1600" b="1" dirty="0">
                <a:latin typeface="Arial" panose="020B0604020202020204" pitchFamily="34" charset="0"/>
                <a:ea typeface="Calibri" panose="020F0502020204030204" pitchFamily="34" charset="0"/>
                <a:cs typeface="Times New Roman" panose="02020603050405020304" pitchFamily="18" charset="0"/>
              </a:rPr>
              <a:t>RA9</a:t>
            </a:r>
            <a:r>
              <a:rPr lang="fr-FR" sz="1600" dirty="0">
                <a:latin typeface="Arial" panose="020B0604020202020204" pitchFamily="34" charset="0"/>
                <a:ea typeface="Calibri" panose="020F0502020204030204" pitchFamily="34" charset="0"/>
                <a:cs typeface="Times New Roman" panose="02020603050405020304" pitchFamily="18" charset="0"/>
              </a:rPr>
              <a:t> : Un complexe culturel est réalisé et fonctionne.</a:t>
            </a:r>
            <a:r>
              <a:rPr lang="fr-FR" sz="1200" dirty="0">
                <a:latin typeface="Calibri" panose="020F0502020204030204" pitchFamily="34" charset="0"/>
                <a:ea typeface="Calibri" panose="020F0502020204030204" pitchFamily="34" charset="0"/>
                <a:cs typeface="Times New Roman" panose="02020603050405020304" pitchFamily="18" charset="0"/>
              </a:rPr>
              <a:t> </a:t>
            </a:r>
          </a:p>
          <a:p>
            <a:pPr marL="457200">
              <a:lnSpc>
                <a:spcPct val="115000"/>
              </a:lnSpc>
              <a:spcAft>
                <a:spcPts val="0"/>
              </a:spcAft>
            </a:pPr>
            <a:r>
              <a:rPr lang="fr-FR" sz="1600" b="1" dirty="0">
                <a:latin typeface="Arial" panose="020B0604020202020204" pitchFamily="34" charset="0"/>
                <a:ea typeface="Calibri" panose="020F0502020204030204" pitchFamily="34" charset="0"/>
                <a:cs typeface="Times New Roman" panose="02020603050405020304" pitchFamily="18" charset="0"/>
              </a:rPr>
              <a: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600" b="1" dirty="0">
                <a:latin typeface="Arial" panose="020B0604020202020204" pitchFamily="34" charset="0"/>
                <a:ea typeface="Calibri" panose="020F0502020204030204" pitchFamily="34" charset="0"/>
                <a:cs typeface="Times New Roman" panose="02020603050405020304" pitchFamily="18" charset="0"/>
              </a:rPr>
              <a:t>RA10</a:t>
            </a:r>
            <a:r>
              <a:rPr lang="fr-FR" sz="1600" dirty="0">
                <a:latin typeface="Arial" panose="020B0604020202020204" pitchFamily="34" charset="0"/>
                <a:ea typeface="Calibri" panose="020F0502020204030204" pitchFamily="34" charset="0"/>
                <a:cs typeface="Times New Roman" panose="02020603050405020304" pitchFamily="18" charset="0"/>
              </a:rPr>
              <a:t> : Un stade multisport est implanté</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6528109"/>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200" y="1066800"/>
            <a:ext cx="11010900" cy="923330"/>
          </a:xfrm>
          <a:prstGeom prst="rect">
            <a:avLst/>
          </a:prstGeom>
        </p:spPr>
        <p:txBody>
          <a:bodyPr wrap="square">
            <a:spAutoFit/>
          </a:bodyPr>
          <a:lstStyle/>
          <a:p>
            <a:r>
              <a:rPr lang="fr-FR" dirty="0">
                <a:latin typeface="Arial" panose="020B0604020202020204" pitchFamily="34" charset="0"/>
                <a:ea typeface="Calibri" panose="020F0502020204030204" pitchFamily="34" charset="0"/>
              </a:rPr>
              <a:t>Ces résultats, pour être atteints doivent être corrélés à des activités et des moyens qui seront déterminés avec tous les acteurs et partenaires par un processus participatif pour aboutir à un cadre logique pour chaque objectif général</a:t>
            </a:r>
            <a:endParaRPr lang="fr-FR" dirty="0"/>
          </a:p>
        </p:txBody>
      </p:sp>
      <p:sp>
        <p:nvSpPr>
          <p:cNvPr id="5" name="Rectangle 4"/>
          <p:cNvSpPr/>
          <p:nvPr/>
        </p:nvSpPr>
        <p:spPr>
          <a:xfrm>
            <a:off x="355600" y="3359922"/>
            <a:ext cx="11239500" cy="1304460"/>
          </a:xfrm>
          <a:prstGeom prst="rect">
            <a:avLst/>
          </a:prstGeom>
        </p:spPr>
        <p:txBody>
          <a:bodyPr wrap="square">
            <a:spAutoFit/>
          </a:bodyPr>
          <a:lstStyle/>
          <a:p>
            <a:pPr algn="ctr">
              <a:lnSpc>
                <a:spcPct val="115000"/>
              </a:lnSpc>
              <a:spcAft>
                <a:spcPts val="1000"/>
              </a:spcAft>
            </a:pPr>
            <a:r>
              <a:rPr lang="fr-FR" b="1" dirty="0">
                <a:latin typeface="Arial" panose="020B0604020202020204" pitchFamily="34" charset="0"/>
                <a:ea typeface="Calibri" panose="020F0502020204030204" pitchFamily="34" charset="0"/>
                <a:cs typeface="Times New Roman" panose="02020603050405020304" pitchFamily="18" charset="0"/>
              </a:rPr>
              <a:t>Fait à Agnam le 20 Avril </a:t>
            </a:r>
            <a:r>
              <a:rPr lang="fr-FR" b="1" dirty="0" smtClean="0">
                <a:latin typeface="Arial" panose="020B0604020202020204" pitchFamily="34" charset="0"/>
                <a:ea typeface="Calibri" panose="020F0502020204030204" pitchFamily="34" charset="0"/>
                <a:cs typeface="Times New Roman" panose="02020603050405020304" pitchFamily="18" charset="0"/>
              </a:rPr>
              <a:t>2015</a:t>
            </a:r>
            <a:endParaRPr lang="fr-FR" sz="1600"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b="1" dirty="0" smtClean="0">
                <a:latin typeface="Arial" panose="020B0604020202020204" pitchFamily="34" charset="0"/>
                <a:ea typeface="Calibri" panose="020F0502020204030204" pitchFamily="34" charset="0"/>
                <a:cs typeface="Times New Roman" panose="02020603050405020304" pitchFamily="18" charset="0"/>
              </a:rPr>
              <a:t>Le Député-Maire</a:t>
            </a:r>
            <a:endParaRPr lang="fr-FR" sz="16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b="1" dirty="0" smtClean="0">
                <a:latin typeface="Arial" panose="020B0604020202020204" pitchFamily="34" charset="0"/>
                <a:ea typeface="Calibri" panose="020F0502020204030204" pitchFamily="34" charset="0"/>
                <a:cs typeface="Times New Roman" panose="02020603050405020304" pitchFamily="18" charset="0"/>
              </a:rPr>
              <a:t>			                  Mohamadou NGOM dit FARBA</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45588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2800" y="1435309"/>
            <a:ext cx="10731500" cy="3662541"/>
          </a:xfrm>
          <a:prstGeom prst="rect">
            <a:avLst/>
          </a:prstGeom>
        </p:spPr>
        <p:txBody>
          <a:bodyPr wrap="square">
            <a:spAutoFit/>
          </a:bodyPr>
          <a:lstStyle/>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Le PSE repose sur 3 pôles :</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fr-FR" dirty="0" smtClean="0">
                <a:effectLst/>
                <a:latin typeface="Arial" panose="020B0604020202020204" pitchFamily="34" charset="0"/>
                <a:ea typeface="Calibri" panose="020F0502020204030204" pitchFamily="34" charset="0"/>
                <a:cs typeface="Times New Roman" panose="02020603050405020304" pitchFamily="18" charset="0"/>
              </a:rPr>
              <a:t>Un pôle articulé autour de la restructuration du système de production nationale en mettant l’accent sur les secteurs porteurs de croissance tels que les infrastructures routières, autoroutières, ferroviaires, l’énergie et surtout l’agriculture. Dans ce secteur, il s’agit d’accroître la productivité en la modernisant, la mécanisant et en conciliant l’agriculture familiale et l’agro-industrie.</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Calibri" panose="020F0502020204030204" pitchFamily="34" charset="0"/>
              <a:buChar char="-"/>
            </a:pPr>
            <a:r>
              <a:rPr lang="fr-FR" dirty="0" smtClean="0">
                <a:effectLst/>
                <a:latin typeface="Arial" panose="020B0604020202020204" pitchFamily="34" charset="0"/>
                <a:ea typeface="Calibri" panose="020F0502020204030204" pitchFamily="34" charset="0"/>
                <a:cs typeface="Times New Roman" panose="02020603050405020304" pitchFamily="18" charset="0"/>
              </a:rPr>
              <a:t>Le volet social :</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Il s’agit de faire de la croissance qui sera créée une croissance inclusive, une croissance qui fait l’objet d’une redistribution équitable.</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Les nouvelles capacités de production s’accompagneront d’une protection sociale, pour accompagner les populations dans leur globalité, mais surtout celles vulnérables.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00" y="4883150"/>
            <a:ext cx="2247900" cy="1404938"/>
          </a:xfrm>
          <a:prstGeom prst="rect">
            <a:avLst/>
          </a:prstGeom>
        </p:spPr>
      </p:pic>
    </p:spTree>
    <p:extLst>
      <p:ext uri="{BB962C8B-B14F-4D97-AF65-F5344CB8AC3E}">
        <p14:creationId xmlns:p14="http://schemas.microsoft.com/office/powerpoint/2010/main" val="51971207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1200" y="975629"/>
            <a:ext cx="9588500" cy="4812600"/>
          </a:xfrm>
          <a:prstGeom prst="rect">
            <a:avLst/>
          </a:prstGeom>
        </p:spPr>
        <p:txBody>
          <a:bodyPr wrap="square">
            <a:spAutoFit/>
          </a:bodyPr>
          <a:lstStyle/>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Des bourses sociales seront octroyées aux familles les plus démunies qui gagnent moins de</a:t>
            </a:r>
            <a:r>
              <a:rPr lang="fr-FR" b="1" dirty="0" smtClean="0">
                <a:effectLst/>
                <a:latin typeface="Arial" panose="020B0604020202020204" pitchFamily="34" charset="0"/>
                <a:ea typeface="Calibri" panose="020F0502020204030204" pitchFamily="34" charset="0"/>
                <a:cs typeface="Times New Roman" panose="02020603050405020304" pitchFamily="18" charset="0"/>
              </a:rPr>
              <a:t> </a:t>
            </a:r>
            <a:r>
              <a:rPr lang="fr-FR" b="1"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130 000 F CFA (200</a:t>
            </a:r>
            <a:r>
              <a:rPr lang="fr-FR" b="1" baseline="30000"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a:t>
            </a:r>
            <a:r>
              <a:rPr lang="fr-FR" b="1"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Euros) /an.</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Il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ya</a:t>
            </a:r>
            <a:r>
              <a:rPr lang="fr-FR" dirty="0" smtClean="0">
                <a:effectLst/>
                <a:latin typeface="Arial" panose="020B0604020202020204" pitchFamily="34" charset="0"/>
                <a:ea typeface="Calibri" panose="020F0502020204030204" pitchFamily="34" charset="0"/>
                <a:cs typeface="Times New Roman" panose="02020603050405020304" pitchFamily="18" charset="0"/>
              </a:rPr>
              <a:t> environ </a:t>
            </a:r>
            <a:r>
              <a:rPr lang="fr-FR" b="1"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450 000 familles</a:t>
            </a:r>
            <a:r>
              <a:rPr lang="fr-FR" dirty="0" smtClean="0">
                <a:effectLst/>
                <a:latin typeface="Arial" panose="020B0604020202020204" pitchFamily="34" charset="0"/>
                <a:ea typeface="Calibri" panose="020F0502020204030204" pitchFamily="34" charset="0"/>
                <a:cs typeface="Times New Roman" panose="02020603050405020304" pitchFamily="18" charset="0"/>
              </a:rPr>
              <a:t> dans cette situation au Sénégal soit environ 4,5 millions d’habitants.</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Progressivement l’Etat va transférer directement </a:t>
            </a:r>
            <a:r>
              <a:rPr lang="fr-FR" b="1"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100 000 F CFA/an à chaque famille.</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Entre 2013 et 2014, </a:t>
            </a:r>
            <a:r>
              <a:rPr lang="fr-FR" b="1"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100 000 ménages</a:t>
            </a:r>
            <a:r>
              <a:rPr lang="fr-FR"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a:t>
            </a:r>
            <a:r>
              <a:rPr lang="fr-FR" dirty="0" smtClean="0">
                <a:effectLst/>
                <a:latin typeface="Arial" panose="020B0604020202020204" pitchFamily="34" charset="0"/>
                <a:ea typeface="Calibri" panose="020F0502020204030204" pitchFamily="34" charset="0"/>
                <a:cs typeface="Times New Roman" panose="02020603050405020304" pitchFamily="18" charset="0"/>
              </a:rPr>
              <a:t>ont été concernés.</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En Janvier 2015, 200 000 ménages seront servis.</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L’autre politique sociale, c’est la couverture maladie universelle (CMU).</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Aujourd’hui il n’</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ya</a:t>
            </a:r>
            <a:r>
              <a:rPr lang="fr-FR" dirty="0" smtClean="0">
                <a:effectLst/>
                <a:latin typeface="Arial" panose="020B0604020202020204" pitchFamily="34" charset="0"/>
                <a:ea typeface="Calibri" panose="020F0502020204030204" pitchFamily="34" charset="0"/>
                <a:cs typeface="Times New Roman" panose="02020603050405020304" pitchFamily="18" charset="0"/>
              </a:rPr>
              <a:t> que 20% des sénégalais qui ont une couverture médicale, donc 80% sont visés.</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Il faut amener les sénégalais à s’organiser dans des mutuelles mais aussi mettre en place un programme d’amélioration et de création des infrastructures sanitaires.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200" y="2883380"/>
            <a:ext cx="2463800" cy="1375145"/>
          </a:xfrm>
          <a:prstGeom prst="rect">
            <a:avLst/>
          </a:prstGeom>
        </p:spPr>
      </p:pic>
    </p:spTree>
    <p:extLst>
      <p:ext uri="{BB962C8B-B14F-4D97-AF65-F5344CB8AC3E}">
        <p14:creationId xmlns:p14="http://schemas.microsoft.com/office/powerpoint/2010/main" val="9581706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7400" y="1701800"/>
            <a:ext cx="10756900" cy="2578655"/>
          </a:xfrm>
          <a:prstGeom prst="rect">
            <a:avLst/>
          </a:prstGeom>
        </p:spPr>
        <p:txBody>
          <a:bodyPr wrap="square">
            <a:spAutoFit/>
          </a:bodyPr>
          <a:lstStyle/>
          <a:p>
            <a:pPr marL="342900" lvl="0" indent="-342900" algn="just">
              <a:lnSpc>
                <a:spcPct val="115000"/>
              </a:lnSpc>
              <a:spcAft>
                <a:spcPts val="1000"/>
              </a:spcAft>
              <a:buFont typeface="Calibri" panose="020F0502020204030204" pitchFamily="34" charset="0"/>
              <a:buChar char="-"/>
            </a:pPr>
            <a:r>
              <a:rPr lang="fr-FR" dirty="0" smtClean="0">
                <a:effectLst/>
                <a:latin typeface="Arial" panose="020B0604020202020204" pitchFamily="34" charset="0"/>
                <a:ea typeface="Calibri" panose="020F0502020204030204" pitchFamily="34" charset="0"/>
                <a:cs typeface="Times New Roman" panose="02020603050405020304" pitchFamily="18" charset="0"/>
              </a:rPr>
              <a:t>Le volet formation du capital humain</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L’Etat du Sénégal dépense </a:t>
            </a:r>
            <a:r>
              <a:rPr lang="fr-FR" b="1"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500 milliards/an</a:t>
            </a:r>
            <a:r>
              <a:rPr lang="fr-FR" dirty="0" smtClean="0">
                <a:effectLst/>
                <a:latin typeface="Arial" panose="020B0604020202020204" pitchFamily="34" charset="0"/>
                <a:ea typeface="Calibri" panose="020F0502020204030204" pitchFamily="34" charset="0"/>
                <a:cs typeface="Times New Roman" panose="02020603050405020304" pitchFamily="18" charset="0"/>
              </a:rPr>
              <a:t> pour le système éducatif (éducation, formation, enseignement supérieur).</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L’Etat va rationnaliser en mettant l’accès sur les dépenses pédagogiques et de recherche tout en poursuivant ses efforts dans la création de nouvelles Universités, des Instituts supérieurs d’Enseignement Professionnel (ISEP), des lycées, des Collèges, des Centres de formation orientés vers les priorités des territoires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000" y="4280455"/>
            <a:ext cx="2908300" cy="1934020"/>
          </a:xfrm>
          <a:prstGeom prst="rect">
            <a:avLst/>
          </a:prstGeom>
        </p:spPr>
      </p:pic>
    </p:spTree>
    <p:extLst>
      <p:ext uri="{BB962C8B-B14F-4D97-AF65-F5344CB8AC3E}">
        <p14:creationId xmlns:p14="http://schemas.microsoft.com/office/powerpoint/2010/main" val="36806174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200" y="673508"/>
            <a:ext cx="11341100" cy="5768246"/>
          </a:xfrm>
          <a:prstGeom prst="rect">
            <a:avLst/>
          </a:prstGeom>
        </p:spPr>
        <p:txBody>
          <a:bodyPr wrap="square">
            <a:spAutoFit/>
          </a:bodyPr>
          <a:lstStyle/>
          <a:p>
            <a:pPr lvl="0">
              <a:lnSpc>
                <a:spcPct val="115000"/>
              </a:lnSpc>
              <a:spcAft>
                <a:spcPts val="1000"/>
              </a:spcAft>
            </a:pPr>
            <a:r>
              <a:rPr lang="fr-FR" b="1" u="none" strike="noStrike" dirty="0" smtClean="0">
                <a:effectLst/>
                <a:latin typeface="Arial" panose="020B0604020202020204" pitchFamily="34" charset="0"/>
                <a:ea typeface="Calibri" panose="020F0502020204030204" pitchFamily="34" charset="0"/>
                <a:cs typeface="Times New Roman" panose="02020603050405020304" pitchFamily="18" charset="0"/>
              </a:rPr>
              <a:t>II </a:t>
            </a:r>
            <a:r>
              <a:rPr lang="fr-FR" b="1" u="sng" strike="noStrike" dirty="0" smtClean="0">
                <a:effectLst/>
                <a:latin typeface="Arial" panose="020B0604020202020204" pitchFamily="34" charset="0"/>
                <a:ea typeface="Calibri" panose="020F0502020204030204" pitchFamily="34" charset="0"/>
                <a:cs typeface="Times New Roman" panose="02020603050405020304" pitchFamily="18" charset="0"/>
              </a:rPr>
              <a:t>Contexte Local </a:t>
            </a:r>
            <a:endParaRPr lang="fr-FR" sz="1400" u="none" strike="noStrike"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La Commune d’</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Agnam</a:t>
            </a:r>
            <a:r>
              <a:rPr lang="fr-FR" dirty="0" smtClean="0">
                <a:effectLst/>
                <a:latin typeface="Arial" panose="020B0604020202020204" pitchFamily="34" charset="0"/>
                <a:ea typeface="Calibri" panose="020F0502020204030204" pitchFamily="34" charset="0"/>
                <a:cs typeface="Times New Roman" panose="02020603050405020304" pitchFamily="18" charset="0"/>
              </a:rPr>
              <a:t> est située dans l’Arrondissement d’</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Agnam</a:t>
            </a:r>
            <a:r>
              <a:rPr lang="fr-FR" dirty="0" smtClean="0">
                <a:effectLst/>
                <a:latin typeface="Arial" panose="020B0604020202020204" pitchFamily="34" charset="0"/>
                <a:ea typeface="Calibri" panose="020F0502020204030204" pitchFamily="34" charset="0"/>
                <a:cs typeface="Times New Roman" panose="02020603050405020304" pitchFamily="18" charset="0"/>
              </a:rPr>
              <a:t>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Civol</a:t>
            </a:r>
            <a:r>
              <a:rPr lang="fr-FR" dirty="0" smtClean="0">
                <a:effectLst/>
                <a:latin typeface="Arial" panose="020B0604020202020204" pitchFamily="34" charset="0"/>
                <a:ea typeface="Calibri" panose="020F0502020204030204" pitchFamily="34" charset="0"/>
                <a:cs typeface="Times New Roman" panose="02020603050405020304" pitchFamily="18" charset="0"/>
              </a:rPr>
              <a:t>, Département de Matam, limitée à l’Est par la Commune de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Dabia</a:t>
            </a:r>
            <a:r>
              <a:rPr lang="fr-FR" dirty="0" smtClean="0">
                <a:effectLst/>
                <a:latin typeface="Arial" panose="020B0604020202020204" pitchFamily="34" charset="0"/>
                <a:ea typeface="Calibri" panose="020F0502020204030204" pitchFamily="34" charset="0"/>
                <a:cs typeface="Times New Roman" panose="02020603050405020304" pitchFamily="18" charset="0"/>
              </a:rPr>
              <a:t>, à l’Ouest par la Commune de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Horéfondé</a:t>
            </a:r>
            <a:r>
              <a:rPr lang="fr-FR" dirty="0" smtClean="0">
                <a:effectLst/>
                <a:latin typeface="Arial" panose="020B0604020202020204" pitchFamily="34" charset="0"/>
                <a:ea typeface="Calibri" panose="020F0502020204030204" pitchFamily="34" charset="0"/>
                <a:cs typeface="Times New Roman" panose="02020603050405020304" pitchFamily="18" charset="0"/>
              </a:rPr>
              <a:t>, au Nord par le Fleuve Sénégal et au Sud par la Commune d’</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Ogo</a:t>
            </a:r>
            <a:r>
              <a:rPr lang="fr-FR" dirty="0" smtClean="0">
                <a:effectLst/>
                <a:latin typeface="Arial" panose="020B0604020202020204" pitchFamily="34" charset="0"/>
                <a:ea typeface="Calibri" panose="020F0502020204030204" pitchFamily="34" charset="0"/>
                <a:cs typeface="Times New Roman" panose="02020603050405020304" pitchFamily="18" charset="0"/>
              </a:rPr>
              <a:t>.</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Elle a une superficie de 715,6 km2 soit environ 38 % de l’arrondissement. L’axe Nord-Sud s’étend sur une bande d’environ de 70 km de long.</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Il compte 24 193 habitants répartis dans 16 villages et 28 Hameaux avec une population active (15 à 59 ans) de 12 455 habitants  dont 6057 Hommes soit 48,63 %.</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La densité est de 34 habitants/km2. 70 % de la population est sur l’axe du goudron (route nationale2), 15 % dans le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Dande</a:t>
            </a:r>
            <a:r>
              <a:rPr lang="fr-FR" dirty="0" smtClean="0">
                <a:effectLst/>
                <a:latin typeface="Arial" panose="020B0604020202020204" pitchFamily="34" charset="0"/>
                <a:ea typeface="Calibri" panose="020F0502020204030204" pitchFamily="34" charset="0"/>
                <a:cs typeface="Times New Roman" panose="02020603050405020304" pitchFamily="18" charset="0"/>
              </a:rPr>
              <a:t> mayo et 15 % dans le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Diéri</a:t>
            </a:r>
            <a:r>
              <a:rPr lang="fr-FR" dirty="0" smtClean="0">
                <a:effectLst/>
                <a:latin typeface="Arial" panose="020B0604020202020204" pitchFamily="34" charset="0"/>
                <a:ea typeface="Calibri" panose="020F0502020204030204" pitchFamily="34" charset="0"/>
                <a:cs typeface="Times New Roman" panose="02020603050405020304" pitchFamily="18" charset="0"/>
              </a:rPr>
              <a:t>.</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Le climat est de type sahélien, caractérisé par un ensoleillement de 11 à 12 heures/jour, une faible pluviométrie (en moyenne 333, 73 mm) ne dépassant pas deux mois, une végétation clairsemée.</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La nappe phréatique se situe environ à 20 mètres dans le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Walo</a:t>
            </a:r>
            <a:r>
              <a:rPr lang="fr-FR" dirty="0" smtClean="0">
                <a:effectLst/>
                <a:latin typeface="Arial" panose="020B0604020202020204" pitchFamily="34" charset="0"/>
                <a:ea typeface="Calibri" panose="020F0502020204030204" pitchFamily="34" charset="0"/>
                <a:cs typeface="Times New Roman" panose="02020603050405020304" pitchFamily="18" charset="0"/>
              </a:rPr>
              <a:t> et 65 m voire plus dans le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Diéri</a:t>
            </a:r>
            <a:r>
              <a:rPr lang="fr-FR" dirty="0" smtClean="0">
                <a:effectLst/>
                <a:latin typeface="Arial" panose="020B0604020202020204" pitchFamily="34" charset="0"/>
                <a:ea typeface="Calibri" panose="020F0502020204030204" pitchFamily="34" charset="0"/>
                <a:cs typeface="Times New Roman" panose="02020603050405020304" pitchFamily="18" charset="0"/>
              </a:rPr>
              <a:t>.</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Les ressources en eaux de surface sont importantes : le fleuve, les mares et marigots qui retiennent l’eau 2 à 3 mois après l’hivernage.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318302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300" y="1074274"/>
            <a:ext cx="11861800" cy="4874668"/>
          </a:xfrm>
          <a:prstGeom prst="rect">
            <a:avLst/>
          </a:prstGeom>
        </p:spPr>
        <p:txBody>
          <a:bodyPr wrap="square">
            <a:spAutoFit/>
          </a:bodyPr>
          <a:lstStyle/>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Au plan des </a:t>
            </a:r>
            <a:r>
              <a:rPr lang="fr-FR" b="1"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infrastructures hydrauliques</a:t>
            </a:r>
            <a:r>
              <a:rPr lang="fr-FR" dirty="0" smtClean="0">
                <a:solidFill>
                  <a:srgbClr val="548DD4"/>
                </a:solidFill>
                <a:effectLst/>
                <a:latin typeface="Arial" panose="020B0604020202020204" pitchFamily="34" charset="0"/>
                <a:ea typeface="Calibri" panose="020F0502020204030204" pitchFamily="34" charset="0"/>
                <a:cs typeface="Times New Roman" panose="02020603050405020304" pitchFamily="18" charset="0"/>
              </a:rPr>
              <a:t>,</a:t>
            </a:r>
            <a:r>
              <a:rPr lang="fr-FR" dirty="0" smtClean="0">
                <a:effectLst/>
                <a:latin typeface="Arial" panose="020B0604020202020204" pitchFamily="34" charset="0"/>
                <a:ea typeface="Calibri" panose="020F0502020204030204" pitchFamily="34" charset="0"/>
                <a:cs typeface="Times New Roman" panose="02020603050405020304" pitchFamily="18" charset="0"/>
              </a:rPr>
              <a:t> outre les puits, Agnam compte 7 forages équipés :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Toulel</a:t>
            </a:r>
            <a:r>
              <a:rPr lang="fr-FR" dirty="0" smtClean="0">
                <a:effectLst/>
                <a:latin typeface="Arial" panose="020B0604020202020204" pitchFamily="34" charset="0"/>
                <a:ea typeface="Calibri" panose="020F0502020204030204" pitchFamily="34" charset="0"/>
                <a:cs typeface="Times New Roman" panose="02020603050405020304" pitchFamily="18" charset="0"/>
              </a:rPr>
              <a:t>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Thialé</a:t>
            </a:r>
            <a:r>
              <a:rPr lang="fr-FR" dirty="0" smtClean="0">
                <a:effectLst/>
                <a:latin typeface="Arial" panose="020B0604020202020204" pitchFamily="34" charset="0"/>
                <a:ea typeface="Calibri" panose="020F0502020204030204" pitchFamily="34" charset="0"/>
                <a:cs typeface="Times New Roman" panose="02020603050405020304" pitchFamily="18" charset="0"/>
              </a:rPr>
              <a:t>,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Civol</a:t>
            </a:r>
            <a:r>
              <a:rPr lang="fr-FR" dirty="0" smtClean="0">
                <a:effectLst/>
                <a:latin typeface="Arial" panose="020B0604020202020204" pitchFamily="34" charset="0"/>
                <a:ea typeface="Calibri" panose="020F0502020204030204" pitchFamily="34" charset="0"/>
                <a:cs typeface="Times New Roman" panose="02020603050405020304" pitchFamily="18" charset="0"/>
              </a:rPr>
              <a:t>,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Thiodaye</a:t>
            </a:r>
            <a:r>
              <a:rPr lang="fr-FR" dirty="0" smtClean="0">
                <a:effectLst/>
                <a:latin typeface="Arial" panose="020B0604020202020204" pitchFamily="34" charset="0"/>
                <a:ea typeface="Calibri" panose="020F0502020204030204" pitchFamily="34" charset="0"/>
                <a:cs typeface="Times New Roman" panose="02020603050405020304" pitchFamily="18" charset="0"/>
              </a:rPr>
              <a:t>,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Goly</a:t>
            </a:r>
            <a:r>
              <a:rPr lang="fr-FR" dirty="0" smtClean="0">
                <a:effectLst/>
                <a:latin typeface="Arial" panose="020B0604020202020204" pitchFamily="34" charset="0"/>
                <a:ea typeface="Calibri" panose="020F0502020204030204" pitchFamily="34" charset="0"/>
                <a:cs typeface="Times New Roman" panose="02020603050405020304" pitchFamily="18" charset="0"/>
              </a:rPr>
              <a:t>,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Sinthiou</a:t>
            </a:r>
            <a:r>
              <a:rPr lang="fr-FR" dirty="0" smtClean="0">
                <a:effectLst/>
                <a:latin typeface="Arial" panose="020B0604020202020204" pitchFamily="34" charset="0"/>
                <a:ea typeface="Calibri" panose="020F0502020204030204" pitchFamily="34" charset="0"/>
                <a:cs typeface="Times New Roman" panose="02020603050405020304" pitchFamily="18" charset="0"/>
              </a:rPr>
              <a:t>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Boumack</a:t>
            </a:r>
            <a:r>
              <a:rPr lang="fr-FR" dirty="0" smtClean="0">
                <a:effectLst/>
                <a:latin typeface="Arial" panose="020B0604020202020204" pitchFamily="34" charset="0"/>
                <a:ea typeface="Calibri" panose="020F0502020204030204" pitchFamily="34" charset="0"/>
                <a:cs typeface="Times New Roman" panose="02020603050405020304" pitchFamily="18" charset="0"/>
              </a:rPr>
              <a:t>,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Ndaiffane</a:t>
            </a:r>
            <a:r>
              <a:rPr lang="fr-FR" dirty="0" smtClean="0">
                <a:effectLst/>
                <a:latin typeface="Arial" panose="020B0604020202020204" pitchFamily="34" charset="0"/>
                <a:ea typeface="Calibri" panose="020F0502020204030204" pitchFamily="34" charset="0"/>
                <a:cs typeface="Times New Roman" panose="02020603050405020304" pitchFamily="18" charset="0"/>
              </a:rPr>
              <a:t>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Sorokoum</a:t>
            </a:r>
            <a:r>
              <a:rPr lang="fr-FR" dirty="0" smtClean="0">
                <a:effectLst/>
                <a:latin typeface="Arial" panose="020B0604020202020204" pitchFamily="34" charset="0"/>
                <a:ea typeface="Calibri" panose="020F0502020204030204" pitchFamily="34" charset="0"/>
                <a:cs typeface="Times New Roman" panose="02020603050405020304" pitchFamily="18" charset="0"/>
              </a:rPr>
              <a:t>, Sylla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Worgo</a:t>
            </a:r>
            <a:r>
              <a:rPr lang="fr-FR" dirty="0" smtClean="0">
                <a:effectLst/>
                <a:latin typeface="Arial" panose="020B0604020202020204" pitchFamily="34" charset="0"/>
                <a:ea typeface="Calibri" panose="020F0502020204030204" pitchFamily="34" charset="0"/>
                <a:cs typeface="Times New Roman" panose="02020603050405020304" pitchFamily="18" charset="0"/>
              </a:rPr>
              <a:t>.</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Malgré ce maillage important (4 forages sur 10 Km sur l’axe goudron, alors que la carte hydraulique du Sénégal prévoit un forage sur un rayon de 15 km), des difficultés existent pour une couverture correcte des besoins des populations.</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Au niveau de l</a:t>
            </a:r>
            <a:r>
              <a:rPr lang="fr-FR"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a:t>
            </a:r>
            <a:r>
              <a:rPr lang="fr-FR" b="1"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éducation</a:t>
            </a:r>
            <a:r>
              <a:rPr lang="fr-FR" dirty="0" smtClean="0">
                <a:effectLst/>
                <a:latin typeface="Arial" panose="020B0604020202020204" pitchFamily="34" charset="0"/>
                <a:ea typeface="Calibri" panose="020F0502020204030204" pitchFamily="34" charset="0"/>
                <a:cs typeface="Times New Roman" panose="02020603050405020304" pitchFamily="18" charset="0"/>
              </a:rPr>
              <a:t>, on dénombre 20 écoles primaires (45 % sur l’axe goudron, 30% dans le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Diéri</a:t>
            </a:r>
            <a:r>
              <a:rPr lang="fr-FR" dirty="0" smtClean="0">
                <a:effectLst/>
                <a:latin typeface="Arial" panose="020B0604020202020204" pitchFamily="34" charset="0"/>
                <a:ea typeface="Calibri" panose="020F0502020204030204" pitchFamily="34" charset="0"/>
                <a:cs typeface="Times New Roman" panose="02020603050405020304" pitchFamily="18" charset="0"/>
              </a:rPr>
              <a:t>, 25 % dans le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Dandé</a:t>
            </a:r>
            <a:r>
              <a:rPr lang="fr-FR" dirty="0" smtClean="0">
                <a:effectLst/>
                <a:latin typeface="Arial" panose="020B0604020202020204" pitchFamily="34" charset="0"/>
                <a:ea typeface="Calibri" panose="020F0502020204030204" pitchFamily="34" charset="0"/>
                <a:cs typeface="Times New Roman" panose="02020603050405020304" pitchFamily="18" charset="0"/>
              </a:rPr>
              <a:t> Mayo), 2 collèges d’Enseignement Moyen (CEM), l’un à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Thiodaye</a:t>
            </a:r>
            <a:r>
              <a:rPr lang="fr-FR" dirty="0" smtClean="0">
                <a:effectLst/>
                <a:latin typeface="Arial" panose="020B0604020202020204" pitchFamily="34" charset="0"/>
                <a:ea typeface="Calibri" panose="020F0502020204030204" pitchFamily="34" charset="0"/>
                <a:cs typeface="Times New Roman" panose="02020603050405020304" pitchFamily="18" charset="0"/>
              </a:rPr>
              <a:t> et l’autre à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Ndiaffane</a:t>
            </a:r>
            <a:r>
              <a:rPr lang="fr-FR" dirty="0" smtClean="0">
                <a:effectLst/>
                <a:latin typeface="Arial" panose="020B0604020202020204" pitchFamily="34" charset="0"/>
                <a:ea typeface="Calibri" panose="020F0502020204030204" pitchFamily="34" charset="0"/>
                <a:cs typeface="Times New Roman" panose="02020603050405020304" pitchFamily="18" charset="0"/>
              </a:rPr>
              <a:t>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Sorokoum</a:t>
            </a:r>
            <a:r>
              <a:rPr lang="fr-FR" dirty="0" smtClean="0">
                <a:effectLst/>
                <a:latin typeface="Arial" panose="020B0604020202020204" pitchFamily="34" charset="0"/>
                <a:ea typeface="Calibri" panose="020F0502020204030204" pitchFamily="34" charset="0"/>
                <a:cs typeface="Times New Roman" panose="02020603050405020304" pitchFamily="18" charset="0"/>
              </a:rPr>
              <a:t>, un Lycée d’Enseignement Général à Agnam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Thiodaye</a:t>
            </a:r>
            <a:r>
              <a:rPr lang="fr-FR" dirty="0" smtClean="0">
                <a:effectLst/>
                <a:latin typeface="Arial" panose="020B0604020202020204" pitchFamily="34" charset="0"/>
                <a:ea typeface="Calibri" panose="020F0502020204030204" pitchFamily="34" charset="0"/>
                <a:cs typeface="Times New Roman" panose="02020603050405020304" pitchFamily="18" charset="0"/>
              </a:rPr>
              <a:t>, une Case des Tout Petits à Agnam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Civol</a:t>
            </a:r>
            <a:r>
              <a:rPr lang="fr-FR" dirty="0" smtClean="0">
                <a:effectLst/>
                <a:latin typeface="Arial" panose="020B0604020202020204" pitchFamily="34" charset="0"/>
                <a:ea typeface="Calibri" panose="020F0502020204030204" pitchFamily="34" charset="0"/>
                <a:cs typeface="Times New Roman" panose="02020603050405020304" pitchFamily="18" charset="0"/>
              </a:rPr>
              <a:t>.</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Pour la </a:t>
            </a:r>
            <a:r>
              <a:rPr lang="fr-FR" b="1"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santé</a:t>
            </a:r>
            <a:r>
              <a:rPr lang="fr-FR" dirty="0" smtClean="0">
                <a:effectLst/>
                <a:latin typeface="Arial" panose="020B0604020202020204" pitchFamily="34" charset="0"/>
                <a:ea typeface="Calibri" panose="020F0502020204030204" pitchFamily="34" charset="0"/>
                <a:cs typeface="Times New Roman" panose="02020603050405020304" pitchFamily="18" charset="0"/>
              </a:rPr>
              <a:t>, la Commune est relativement bien nantie en structures sanitaires. On compte 2 cases de santé, 4 postes de santé et une pharmacie, alors que la carte nationale sanitaire prévoit un poste de santé par Commune.</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Les postes de santé souffrent d’un déficit de personnel surtout pour les maternités mais aussi d’une faiblesse des équipements et la vétusté de ceux existants.</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Les activités économiques sont l’agriculture, l’élevage, le commerce, la pêche, le transport et l’artisanat.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68957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3200" y="670400"/>
            <a:ext cx="11252200" cy="3728713"/>
          </a:xfrm>
          <a:prstGeom prst="rect">
            <a:avLst/>
          </a:prstGeom>
        </p:spPr>
        <p:txBody>
          <a:bodyPr wrap="square">
            <a:spAutoFit/>
          </a:bodyPr>
          <a:lstStyle/>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L</a:t>
            </a:r>
            <a:r>
              <a:rPr lang="fr-FR"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a:t>
            </a:r>
            <a:r>
              <a:rPr lang="fr-FR" b="1"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agriculture</a:t>
            </a:r>
            <a:r>
              <a:rPr lang="fr-FR" dirty="0" smtClean="0">
                <a:effectLst/>
                <a:latin typeface="Arial" panose="020B0604020202020204" pitchFamily="34" charset="0"/>
                <a:ea typeface="Calibri" panose="020F0502020204030204" pitchFamily="34" charset="0"/>
                <a:cs typeface="Times New Roman" panose="02020603050405020304" pitchFamily="18" charset="0"/>
              </a:rPr>
              <a:t> qui, pour l’essentiel dépend de la pluie, présente une faible productivité.</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L’</a:t>
            </a:r>
            <a:r>
              <a:rPr lang="fr-FR" b="1"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élevage</a:t>
            </a:r>
            <a:r>
              <a:rPr lang="fr-FR" dirty="0" smtClean="0">
                <a:effectLst/>
                <a:latin typeface="Arial" panose="020B0604020202020204" pitchFamily="34" charset="0"/>
                <a:ea typeface="Calibri" panose="020F0502020204030204" pitchFamily="34" charset="0"/>
                <a:cs typeface="Times New Roman" panose="02020603050405020304" pitchFamily="18" charset="0"/>
              </a:rPr>
              <a:t> est de type extensif et est basé sur le principe du nomadisme.</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L’alimentation du bétail est assurée au moyen des pâturages disponibles.</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L’alimentation en eau est assurée par les puits, les forages et le fleuve.</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En période hivernale, l’abreuvement est correctement assuré par les eaux de surface (mares, marigots) tandis qu’en saison sèche, il se pose de réels problèmes et les éleveurs sont obligés de transhumer pour se rapprocher des points d’eau. </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Le secteur est confronté à de nombreuses difficultés : </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descr="index"/>
          <p:cNvPicPr/>
          <p:nvPr/>
        </p:nvPicPr>
        <p:blipFill>
          <a:blip r:embed="rId2" cstate="print"/>
          <a:srcRect/>
          <a:stretch>
            <a:fillRect/>
          </a:stretch>
        </p:blipFill>
        <p:spPr bwMode="auto">
          <a:xfrm>
            <a:off x="7500937" y="3205284"/>
            <a:ext cx="4144963" cy="2649416"/>
          </a:xfrm>
          <a:prstGeom prst="rect">
            <a:avLst/>
          </a:prstGeom>
          <a:noFill/>
          <a:ln w="9525">
            <a:noFill/>
            <a:miter lim="800000"/>
            <a:headEnd/>
            <a:tailEnd/>
          </a:ln>
        </p:spPr>
      </p:pic>
      <p:sp>
        <p:nvSpPr>
          <p:cNvPr id="7" name="ZoneTexte 6"/>
          <p:cNvSpPr txBox="1"/>
          <p:nvPr/>
        </p:nvSpPr>
        <p:spPr>
          <a:xfrm>
            <a:off x="355600" y="4025900"/>
            <a:ext cx="6502400" cy="1339213"/>
          </a:xfrm>
          <a:prstGeom prst="rect">
            <a:avLst/>
          </a:prstGeom>
          <a:noFill/>
        </p:spPr>
        <p:txBody>
          <a:bodyPr wrap="square" rtlCol="0">
            <a:spAutoFit/>
          </a:bodyPr>
          <a:lstStyle/>
          <a:p>
            <a:pPr marL="342900" lvl="0" indent="-342900" algn="just">
              <a:lnSpc>
                <a:spcPct val="115000"/>
              </a:lnSpc>
              <a:spcAft>
                <a:spcPts val="0"/>
              </a:spcAft>
              <a:buFont typeface="Wingdings" panose="05000000000000000000" pitchFamily="2" charset="2"/>
              <a:buChar char="@"/>
            </a:pPr>
            <a:r>
              <a:rPr lang="fr-FR" dirty="0" smtClean="0">
                <a:effectLst/>
                <a:latin typeface="Arial" panose="020B0604020202020204" pitchFamily="34" charset="0"/>
                <a:ea typeface="Calibri" panose="020F0502020204030204" pitchFamily="34" charset="0"/>
                <a:cs typeface="Times New Roman" panose="02020603050405020304" pitchFamily="18" charset="0"/>
              </a:rPr>
              <a:t>Alimentation du bétail en période sèche</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FR" dirty="0" smtClean="0">
                <a:effectLst/>
                <a:latin typeface="Arial" panose="020B0604020202020204" pitchFamily="34" charset="0"/>
                <a:ea typeface="Calibri" panose="020F0502020204030204" pitchFamily="34" charset="0"/>
                <a:cs typeface="Times New Roman" panose="02020603050405020304" pitchFamily="18" charset="0"/>
              </a:rPr>
              <a:t>Abreuvement dans le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Diéri</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fr-FR" dirty="0" smtClean="0">
                <a:effectLst/>
                <a:latin typeface="Arial" panose="020B0604020202020204" pitchFamily="34" charset="0"/>
                <a:ea typeface="Calibri" panose="020F0502020204030204" pitchFamily="34" charset="0"/>
                <a:cs typeface="Times New Roman" panose="02020603050405020304" pitchFamily="18" charset="0"/>
              </a:rPr>
              <a:t>Accès aux vétérinaires</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fr-FR" dirty="0" smtClean="0">
                <a:effectLst/>
                <a:latin typeface="Arial" panose="020B0604020202020204" pitchFamily="34" charset="0"/>
                <a:ea typeface="Calibri" panose="020F0502020204030204" pitchFamily="34" charset="0"/>
                <a:cs typeface="Times New Roman" panose="02020603050405020304" pitchFamily="18" charset="0"/>
              </a:rPr>
              <a:t>Conservation et commercialisation du lait et de ses dérivés</a:t>
            </a:r>
            <a:endParaRPr lang="fr-FR" dirty="0"/>
          </a:p>
        </p:txBody>
      </p:sp>
    </p:spTree>
    <p:extLst>
      <p:ext uri="{BB962C8B-B14F-4D97-AF65-F5344CB8AC3E}">
        <p14:creationId xmlns:p14="http://schemas.microsoft.com/office/powerpoint/2010/main" val="928675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down)">
                                      <p:cBhvr>
                                        <p:cTn id="25" dur="580">
                                          <p:stCondLst>
                                            <p:cond delay="0"/>
                                          </p:stCondLst>
                                        </p:cTn>
                                        <p:tgtEl>
                                          <p:spTgt spid="7">
                                            <p:txEl>
                                              <p:pRg st="1" end="1"/>
                                            </p:txEl>
                                          </p:spTgt>
                                        </p:tgtEl>
                                      </p:cBhvr>
                                    </p:animEffect>
                                    <p:anim calcmode="lin" valueType="num">
                                      <p:cBhvr>
                                        <p:cTn id="26"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xEl>
                                              <p:pRg st="1" end="1"/>
                                            </p:txEl>
                                          </p:spTgt>
                                        </p:tgtEl>
                                      </p:cBhvr>
                                      <p:to x="100000" y="60000"/>
                                    </p:animScale>
                                    <p:animScale>
                                      <p:cBhvr>
                                        <p:cTn id="32" dur="166" decel="50000">
                                          <p:stCondLst>
                                            <p:cond delay="676"/>
                                          </p:stCondLst>
                                        </p:cTn>
                                        <p:tgtEl>
                                          <p:spTgt spid="7">
                                            <p:txEl>
                                              <p:pRg st="1" end="1"/>
                                            </p:txEl>
                                          </p:spTgt>
                                        </p:tgtEl>
                                      </p:cBhvr>
                                      <p:to x="100000" y="100000"/>
                                    </p:animScale>
                                    <p:animScale>
                                      <p:cBhvr>
                                        <p:cTn id="33" dur="26">
                                          <p:stCondLst>
                                            <p:cond delay="1312"/>
                                          </p:stCondLst>
                                        </p:cTn>
                                        <p:tgtEl>
                                          <p:spTgt spid="7">
                                            <p:txEl>
                                              <p:pRg st="1" end="1"/>
                                            </p:txEl>
                                          </p:spTgt>
                                        </p:tgtEl>
                                      </p:cBhvr>
                                      <p:to x="100000" y="80000"/>
                                    </p:animScale>
                                    <p:animScale>
                                      <p:cBhvr>
                                        <p:cTn id="34" dur="166" decel="50000">
                                          <p:stCondLst>
                                            <p:cond delay="1338"/>
                                          </p:stCondLst>
                                        </p:cTn>
                                        <p:tgtEl>
                                          <p:spTgt spid="7">
                                            <p:txEl>
                                              <p:pRg st="1" end="1"/>
                                            </p:txEl>
                                          </p:spTgt>
                                        </p:tgtEl>
                                      </p:cBhvr>
                                      <p:to x="100000" y="100000"/>
                                    </p:animScale>
                                    <p:animScale>
                                      <p:cBhvr>
                                        <p:cTn id="35" dur="26">
                                          <p:stCondLst>
                                            <p:cond delay="1642"/>
                                          </p:stCondLst>
                                        </p:cTn>
                                        <p:tgtEl>
                                          <p:spTgt spid="7">
                                            <p:txEl>
                                              <p:pRg st="1" end="1"/>
                                            </p:txEl>
                                          </p:spTgt>
                                        </p:tgtEl>
                                      </p:cBhvr>
                                      <p:to x="100000" y="90000"/>
                                    </p:animScale>
                                    <p:animScale>
                                      <p:cBhvr>
                                        <p:cTn id="36" dur="166" decel="50000">
                                          <p:stCondLst>
                                            <p:cond delay="1668"/>
                                          </p:stCondLst>
                                        </p:cTn>
                                        <p:tgtEl>
                                          <p:spTgt spid="7">
                                            <p:txEl>
                                              <p:pRg st="1" end="1"/>
                                            </p:txEl>
                                          </p:spTgt>
                                        </p:tgtEl>
                                      </p:cBhvr>
                                      <p:to x="100000" y="100000"/>
                                    </p:animScale>
                                    <p:animScale>
                                      <p:cBhvr>
                                        <p:cTn id="37" dur="26">
                                          <p:stCondLst>
                                            <p:cond delay="1808"/>
                                          </p:stCondLst>
                                        </p:cTn>
                                        <p:tgtEl>
                                          <p:spTgt spid="7">
                                            <p:txEl>
                                              <p:pRg st="1" end="1"/>
                                            </p:txEl>
                                          </p:spTgt>
                                        </p:tgtEl>
                                      </p:cBhvr>
                                      <p:to x="100000" y="95000"/>
                                    </p:animScale>
                                    <p:animScale>
                                      <p:cBhvr>
                                        <p:cTn id="38" dur="166" decel="50000">
                                          <p:stCondLst>
                                            <p:cond delay="1834"/>
                                          </p:stCondLst>
                                        </p:cTn>
                                        <p:tgtEl>
                                          <p:spTgt spid="7">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wipe(down)">
                                      <p:cBhvr>
                                        <p:cTn id="43" dur="580">
                                          <p:stCondLst>
                                            <p:cond delay="0"/>
                                          </p:stCondLst>
                                        </p:cTn>
                                        <p:tgtEl>
                                          <p:spTgt spid="7">
                                            <p:txEl>
                                              <p:pRg st="2" end="2"/>
                                            </p:txEl>
                                          </p:spTgt>
                                        </p:tgtEl>
                                      </p:cBhvr>
                                    </p:animEffect>
                                    <p:anim calcmode="lin" valueType="num">
                                      <p:cBhvr>
                                        <p:cTn id="44"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xEl>
                                              <p:pRg st="2" end="2"/>
                                            </p:txEl>
                                          </p:spTgt>
                                        </p:tgtEl>
                                      </p:cBhvr>
                                      <p:to x="100000" y="60000"/>
                                    </p:animScale>
                                    <p:animScale>
                                      <p:cBhvr>
                                        <p:cTn id="50" dur="166" decel="50000">
                                          <p:stCondLst>
                                            <p:cond delay="676"/>
                                          </p:stCondLst>
                                        </p:cTn>
                                        <p:tgtEl>
                                          <p:spTgt spid="7">
                                            <p:txEl>
                                              <p:pRg st="2" end="2"/>
                                            </p:txEl>
                                          </p:spTgt>
                                        </p:tgtEl>
                                      </p:cBhvr>
                                      <p:to x="100000" y="100000"/>
                                    </p:animScale>
                                    <p:animScale>
                                      <p:cBhvr>
                                        <p:cTn id="51" dur="26">
                                          <p:stCondLst>
                                            <p:cond delay="1312"/>
                                          </p:stCondLst>
                                        </p:cTn>
                                        <p:tgtEl>
                                          <p:spTgt spid="7">
                                            <p:txEl>
                                              <p:pRg st="2" end="2"/>
                                            </p:txEl>
                                          </p:spTgt>
                                        </p:tgtEl>
                                      </p:cBhvr>
                                      <p:to x="100000" y="80000"/>
                                    </p:animScale>
                                    <p:animScale>
                                      <p:cBhvr>
                                        <p:cTn id="52" dur="166" decel="50000">
                                          <p:stCondLst>
                                            <p:cond delay="1338"/>
                                          </p:stCondLst>
                                        </p:cTn>
                                        <p:tgtEl>
                                          <p:spTgt spid="7">
                                            <p:txEl>
                                              <p:pRg st="2" end="2"/>
                                            </p:txEl>
                                          </p:spTgt>
                                        </p:tgtEl>
                                      </p:cBhvr>
                                      <p:to x="100000" y="100000"/>
                                    </p:animScale>
                                    <p:animScale>
                                      <p:cBhvr>
                                        <p:cTn id="53" dur="26">
                                          <p:stCondLst>
                                            <p:cond delay="1642"/>
                                          </p:stCondLst>
                                        </p:cTn>
                                        <p:tgtEl>
                                          <p:spTgt spid="7">
                                            <p:txEl>
                                              <p:pRg st="2" end="2"/>
                                            </p:txEl>
                                          </p:spTgt>
                                        </p:tgtEl>
                                      </p:cBhvr>
                                      <p:to x="100000" y="90000"/>
                                    </p:animScale>
                                    <p:animScale>
                                      <p:cBhvr>
                                        <p:cTn id="54" dur="166" decel="50000">
                                          <p:stCondLst>
                                            <p:cond delay="1668"/>
                                          </p:stCondLst>
                                        </p:cTn>
                                        <p:tgtEl>
                                          <p:spTgt spid="7">
                                            <p:txEl>
                                              <p:pRg st="2" end="2"/>
                                            </p:txEl>
                                          </p:spTgt>
                                        </p:tgtEl>
                                      </p:cBhvr>
                                      <p:to x="100000" y="100000"/>
                                    </p:animScale>
                                    <p:animScale>
                                      <p:cBhvr>
                                        <p:cTn id="55" dur="26">
                                          <p:stCondLst>
                                            <p:cond delay="1808"/>
                                          </p:stCondLst>
                                        </p:cTn>
                                        <p:tgtEl>
                                          <p:spTgt spid="7">
                                            <p:txEl>
                                              <p:pRg st="2" end="2"/>
                                            </p:txEl>
                                          </p:spTgt>
                                        </p:tgtEl>
                                      </p:cBhvr>
                                      <p:to x="100000" y="95000"/>
                                    </p:animScale>
                                    <p:animScale>
                                      <p:cBhvr>
                                        <p:cTn id="56" dur="166" decel="50000">
                                          <p:stCondLst>
                                            <p:cond delay="1834"/>
                                          </p:stCondLst>
                                        </p:cTn>
                                        <p:tgtEl>
                                          <p:spTgt spid="7">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xEl>
                                              <p:pRg st="3" end="3"/>
                                            </p:txEl>
                                          </p:spTgt>
                                        </p:tgtEl>
                                        <p:attrNameLst>
                                          <p:attrName>style.visibility</p:attrName>
                                        </p:attrNameLst>
                                      </p:cBhvr>
                                      <p:to>
                                        <p:strVal val="visible"/>
                                      </p:to>
                                    </p:set>
                                    <p:animEffect transition="in" filter="wipe(down)">
                                      <p:cBhvr>
                                        <p:cTn id="61" dur="580">
                                          <p:stCondLst>
                                            <p:cond delay="0"/>
                                          </p:stCondLst>
                                        </p:cTn>
                                        <p:tgtEl>
                                          <p:spTgt spid="7">
                                            <p:txEl>
                                              <p:pRg st="3" end="3"/>
                                            </p:txEl>
                                          </p:spTgt>
                                        </p:tgtEl>
                                      </p:cBhvr>
                                    </p:animEffect>
                                    <p:anim calcmode="lin" valueType="num">
                                      <p:cBhvr>
                                        <p:cTn id="62" dur="1822" tmFilter="0,0; 0.14,0.36; 0.43,0.73; 0.71,0.91; 1.0,1.0">
                                          <p:stCondLst>
                                            <p:cond delay="0"/>
                                          </p:stCondLst>
                                        </p:cTn>
                                        <p:tgtEl>
                                          <p:spTgt spid="7">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xEl>
                                              <p:pRg st="3" end="3"/>
                                            </p:txEl>
                                          </p:spTgt>
                                        </p:tgtEl>
                                      </p:cBhvr>
                                      <p:to x="100000" y="60000"/>
                                    </p:animScale>
                                    <p:animScale>
                                      <p:cBhvr>
                                        <p:cTn id="68" dur="166" decel="50000">
                                          <p:stCondLst>
                                            <p:cond delay="676"/>
                                          </p:stCondLst>
                                        </p:cTn>
                                        <p:tgtEl>
                                          <p:spTgt spid="7">
                                            <p:txEl>
                                              <p:pRg st="3" end="3"/>
                                            </p:txEl>
                                          </p:spTgt>
                                        </p:tgtEl>
                                      </p:cBhvr>
                                      <p:to x="100000" y="100000"/>
                                    </p:animScale>
                                    <p:animScale>
                                      <p:cBhvr>
                                        <p:cTn id="69" dur="26">
                                          <p:stCondLst>
                                            <p:cond delay="1312"/>
                                          </p:stCondLst>
                                        </p:cTn>
                                        <p:tgtEl>
                                          <p:spTgt spid="7">
                                            <p:txEl>
                                              <p:pRg st="3" end="3"/>
                                            </p:txEl>
                                          </p:spTgt>
                                        </p:tgtEl>
                                      </p:cBhvr>
                                      <p:to x="100000" y="80000"/>
                                    </p:animScale>
                                    <p:animScale>
                                      <p:cBhvr>
                                        <p:cTn id="70" dur="166" decel="50000">
                                          <p:stCondLst>
                                            <p:cond delay="1338"/>
                                          </p:stCondLst>
                                        </p:cTn>
                                        <p:tgtEl>
                                          <p:spTgt spid="7">
                                            <p:txEl>
                                              <p:pRg st="3" end="3"/>
                                            </p:txEl>
                                          </p:spTgt>
                                        </p:tgtEl>
                                      </p:cBhvr>
                                      <p:to x="100000" y="100000"/>
                                    </p:animScale>
                                    <p:animScale>
                                      <p:cBhvr>
                                        <p:cTn id="71" dur="26">
                                          <p:stCondLst>
                                            <p:cond delay="1642"/>
                                          </p:stCondLst>
                                        </p:cTn>
                                        <p:tgtEl>
                                          <p:spTgt spid="7">
                                            <p:txEl>
                                              <p:pRg st="3" end="3"/>
                                            </p:txEl>
                                          </p:spTgt>
                                        </p:tgtEl>
                                      </p:cBhvr>
                                      <p:to x="100000" y="90000"/>
                                    </p:animScale>
                                    <p:animScale>
                                      <p:cBhvr>
                                        <p:cTn id="72" dur="166" decel="50000">
                                          <p:stCondLst>
                                            <p:cond delay="1668"/>
                                          </p:stCondLst>
                                        </p:cTn>
                                        <p:tgtEl>
                                          <p:spTgt spid="7">
                                            <p:txEl>
                                              <p:pRg st="3" end="3"/>
                                            </p:txEl>
                                          </p:spTgt>
                                        </p:tgtEl>
                                      </p:cBhvr>
                                      <p:to x="100000" y="100000"/>
                                    </p:animScale>
                                    <p:animScale>
                                      <p:cBhvr>
                                        <p:cTn id="73" dur="26">
                                          <p:stCondLst>
                                            <p:cond delay="1808"/>
                                          </p:stCondLst>
                                        </p:cTn>
                                        <p:tgtEl>
                                          <p:spTgt spid="7">
                                            <p:txEl>
                                              <p:pRg st="3" end="3"/>
                                            </p:txEl>
                                          </p:spTgt>
                                        </p:tgtEl>
                                      </p:cBhvr>
                                      <p:to x="100000" y="95000"/>
                                    </p:animScale>
                                    <p:animScale>
                                      <p:cBhvr>
                                        <p:cTn id="74" dur="166" decel="50000">
                                          <p:stCondLst>
                                            <p:cond delay="1834"/>
                                          </p:stCondLst>
                                        </p:cTn>
                                        <p:tgtEl>
                                          <p:spTgt spid="7">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 y="1096374"/>
            <a:ext cx="10871200" cy="4365811"/>
          </a:xfrm>
          <a:prstGeom prst="rect">
            <a:avLst/>
          </a:prstGeom>
        </p:spPr>
        <p:txBody>
          <a:bodyPr wrap="square">
            <a:spAutoFit/>
          </a:bodyPr>
          <a:lstStyle/>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La </a:t>
            </a:r>
            <a:r>
              <a:rPr lang="fr-FR" b="1"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pêche</a:t>
            </a:r>
            <a:r>
              <a:rPr lang="fr-FR"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a:t>
            </a:r>
            <a:r>
              <a:rPr lang="fr-FR" dirty="0" smtClean="0">
                <a:effectLst/>
                <a:latin typeface="Arial" panose="020B0604020202020204" pitchFamily="34" charset="0"/>
                <a:ea typeface="Calibri" panose="020F0502020204030204" pitchFamily="34" charset="0"/>
                <a:cs typeface="Times New Roman" panose="02020603050405020304" pitchFamily="18" charset="0"/>
              </a:rPr>
              <a:t>est fluviale. Les équipements sont archaïques. Par contre l’écoulement des produits ne pose aucun problème.</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Le </a:t>
            </a:r>
            <a:r>
              <a:rPr lang="fr-FR" b="1"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commerce</a:t>
            </a:r>
            <a:r>
              <a:rPr lang="fr-FR" dirty="0" smtClean="0">
                <a:effectLst/>
                <a:latin typeface="Arial" panose="020B0604020202020204" pitchFamily="34" charset="0"/>
                <a:ea typeface="Calibri" panose="020F0502020204030204" pitchFamily="34" charset="0"/>
                <a:cs typeface="Times New Roman" panose="02020603050405020304" pitchFamily="18" charset="0"/>
              </a:rPr>
              <a:t> est très développé dans la Commune d’</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Agnam</a:t>
            </a:r>
            <a:r>
              <a:rPr lang="fr-FR" dirty="0" smtClean="0">
                <a:effectLst/>
                <a:latin typeface="Arial" panose="020B0604020202020204" pitchFamily="34" charset="0"/>
                <a:ea typeface="Calibri" panose="020F0502020204030204" pitchFamily="34" charset="0"/>
                <a:cs typeface="Times New Roman" panose="02020603050405020304" pitchFamily="18" charset="0"/>
              </a:rPr>
              <a:t>.</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Il est monopolisé par des commerçants venant du centre du Sénégal (Diourbel, Kaolack, Thiès) qui sont propriétaires de plus de 80 % des boutiques.</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Le </a:t>
            </a:r>
            <a:r>
              <a:rPr lang="fr-FR" b="1"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transport</a:t>
            </a:r>
            <a:r>
              <a:rPr lang="fr-FR" dirty="0" smtClean="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a:t>
            </a:r>
            <a:r>
              <a:rPr lang="fr-FR" dirty="0" smtClean="0">
                <a:effectLst/>
                <a:latin typeface="Arial" panose="020B0604020202020204" pitchFamily="34" charset="0"/>
                <a:ea typeface="Calibri" panose="020F0502020204030204" pitchFamily="34" charset="0"/>
                <a:cs typeface="Times New Roman" panose="02020603050405020304" pitchFamily="18" charset="0"/>
              </a:rPr>
              <a:t>est un secteur d’appoint pour le développement des activités économiques. Agnam est un véritable carrefour grâce au passage de la route nationale n°2 (RN2).</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A part la RN2 qui traverse la Commune d’</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Agnam</a:t>
            </a:r>
            <a:r>
              <a:rPr lang="fr-FR" dirty="0" smtClean="0">
                <a:effectLst/>
                <a:latin typeface="Arial" panose="020B0604020202020204" pitchFamily="34" charset="0"/>
                <a:ea typeface="Calibri" panose="020F0502020204030204" pitchFamily="34" charset="0"/>
                <a:cs typeface="Times New Roman" panose="02020603050405020304" pitchFamily="18" charset="0"/>
              </a:rPr>
              <a:t>, il n’existe qu’une seule piste latéritique qui désenclave les villages du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Dandé</a:t>
            </a:r>
            <a:r>
              <a:rPr lang="fr-FR" dirty="0" smtClean="0">
                <a:effectLst/>
                <a:latin typeface="Arial" panose="020B0604020202020204" pitchFamily="34" charset="0"/>
                <a:ea typeface="Calibri" panose="020F0502020204030204" pitchFamily="34" charset="0"/>
                <a:cs typeface="Times New Roman" panose="02020603050405020304" pitchFamily="18" charset="0"/>
              </a:rPr>
              <a:t> mayo à partir de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Horefondé</a:t>
            </a:r>
            <a:r>
              <a:rPr lang="fr-FR" dirty="0" smtClean="0">
                <a:effectLst/>
                <a:latin typeface="Arial" panose="020B0604020202020204" pitchFamily="34" charset="0"/>
                <a:ea typeface="Calibri" panose="020F0502020204030204" pitchFamily="34" charset="0"/>
                <a:cs typeface="Times New Roman" panose="02020603050405020304" pitchFamily="18" charset="0"/>
              </a:rPr>
              <a:t>.</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 </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dirty="0" smtClean="0">
                <a:effectLst/>
                <a:latin typeface="Arial" panose="020B0604020202020204" pitchFamily="34" charset="0"/>
                <a:ea typeface="Calibri" panose="020F0502020204030204" pitchFamily="34" charset="0"/>
                <a:cs typeface="Times New Roman" panose="02020603050405020304" pitchFamily="18" charset="0"/>
              </a:rPr>
              <a:t>Les villages du </a:t>
            </a:r>
            <a:r>
              <a:rPr lang="fr-FR" dirty="0" err="1" smtClean="0">
                <a:effectLst/>
                <a:latin typeface="Arial" panose="020B0604020202020204" pitchFamily="34" charset="0"/>
                <a:ea typeface="Calibri" panose="020F0502020204030204" pitchFamily="34" charset="0"/>
                <a:cs typeface="Times New Roman" panose="02020603050405020304" pitchFamily="18" charset="0"/>
              </a:rPr>
              <a:t>Diéri</a:t>
            </a:r>
            <a:r>
              <a:rPr lang="fr-FR" dirty="0" smtClean="0">
                <a:effectLst/>
                <a:latin typeface="Arial" panose="020B0604020202020204" pitchFamily="34" charset="0"/>
                <a:ea typeface="Calibri" panose="020F0502020204030204" pitchFamily="34" charset="0"/>
                <a:cs typeface="Times New Roman" panose="02020603050405020304" pitchFamily="18" charset="0"/>
              </a:rPr>
              <a:t> demeurent enclavés et difficilement accessibles.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descr="© Clément  Tardif / Greenpeace"/>
          <p:cNvPicPr/>
          <p:nvPr/>
        </p:nvPicPr>
        <p:blipFill>
          <a:blip r:embed="rId2" cstate="print"/>
          <a:srcRect/>
          <a:stretch>
            <a:fillRect/>
          </a:stretch>
        </p:blipFill>
        <p:spPr bwMode="auto">
          <a:xfrm>
            <a:off x="8331200" y="4432299"/>
            <a:ext cx="3648074" cy="2108201"/>
          </a:xfrm>
          <a:prstGeom prst="rect">
            <a:avLst/>
          </a:prstGeom>
          <a:noFill/>
          <a:ln w="9525">
            <a:noFill/>
            <a:miter lim="800000"/>
            <a:headEnd/>
            <a:tailEnd/>
          </a:ln>
        </p:spPr>
      </p:pic>
    </p:spTree>
    <p:extLst>
      <p:ext uri="{BB962C8B-B14F-4D97-AF65-F5344CB8AC3E}">
        <p14:creationId xmlns:p14="http://schemas.microsoft.com/office/powerpoint/2010/main" val="16000718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148</TotalTime>
  <Words>1171</Words>
  <Application>Microsoft Office PowerPoint</Application>
  <PresentationFormat>Grand écran</PresentationFormat>
  <Paragraphs>212</Paragraphs>
  <Slides>24</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24</vt:i4>
      </vt:variant>
    </vt:vector>
  </HeadingPairs>
  <TitlesOfParts>
    <vt:vector size="35" baseType="lpstr">
      <vt:lpstr>Andalus</vt:lpstr>
      <vt:lpstr>Arial</vt:lpstr>
      <vt:lpstr>Arial Black</vt:lpstr>
      <vt:lpstr>Bookman Old Style</vt:lpstr>
      <vt:lpstr>Calibri</vt:lpstr>
      <vt:lpstr>Century Gothic</vt:lpstr>
      <vt:lpstr>Lucida Calligraphy</vt:lpstr>
      <vt:lpstr>Times New Roman</vt:lpstr>
      <vt:lpstr>Wingdings</vt:lpstr>
      <vt:lpstr>Wingdings 3</vt:lpstr>
      <vt:lpstr>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DOUSY12</dc:creator>
  <cp:lastModifiedBy>DOUSY12</cp:lastModifiedBy>
  <cp:revision>14</cp:revision>
  <dcterms:created xsi:type="dcterms:W3CDTF">2015-04-24T16:03:45Z</dcterms:created>
  <dcterms:modified xsi:type="dcterms:W3CDTF">2015-04-24T18:34:40Z</dcterms:modified>
</cp:coreProperties>
</file>